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1" r:id="rId2"/>
    <p:sldId id="272" r:id="rId3"/>
    <p:sldId id="259" r:id="rId4"/>
    <p:sldId id="257" r:id="rId5"/>
    <p:sldId id="274" r:id="rId6"/>
    <p:sldId id="275" r:id="rId7"/>
    <p:sldId id="277" r:id="rId8"/>
    <p:sldId id="278" r:id="rId9"/>
    <p:sldId id="279" r:id="rId10"/>
    <p:sldId id="281" r:id="rId11"/>
    <p:sldId id="282" r:id="rId12"/>
    <p:sldId id="283" r:id="rId13"/>
    <p:sldId id="28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A0D9"/>
    <a:srgbClr val="1AB9E8"/>
    <a:srgbClr val="24C3ED"/>
    <a:srgbClr val="06A5DC"/>
    <a:srgbClr val="F9F9F9"/>
    <a:srgbClr val="F5F5F5"/>
    <a:srgbClr val="FBFBFB"/>
    <a:srgbClr val="29C6FA"/>
    <a:srgbClr val="1CBAEC"/>
    <a:srgbClr val="0184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221" autoAdjust="0"/>
  </p:normalViewPr>
  <p:slideViewPr>
    <p:cSldViewPr snapToGrid="0">
      <p:cViewPr varScale="1">
        <p:scale>
          <a:sx n="68" d="100"/>
          <a:sy n="68" d="100"/>
        </p:scale>
        <p:origin x="60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384A39-8A4A-4357-B9CF-E59482863903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2C7527-AFD0-458A-92BA-7D083143B8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189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Image source: https://pixabay.com/en/business-professional-teamwork-1219868/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F75339-B913-4580-BA64-3E8E94B1A349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164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41D3-26C1-481A-A8BB-66D4049DF4C4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A717-15E7-42EC-94A2-3073080A59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896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41D3-26C1-481A-A8BB-66D4049DF4C4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A717-15E7-42EC-94A2-3073080A59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072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41D3-26C1-481A-A8BB-66D4049DF4C4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A717-15E7-42EC-94A2-3073080A59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493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41D3-26C1-481A-A8BB-66D4049DF4C4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A717-15E7-42EC-94A2-3073080A59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300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41D3-26C1-481A-A8BB-66D4049DF4C4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A717-15E7-42EC-94A2-3073080A59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189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41D3-26C1-481A-A8BB-66D4049DF4C4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A717-15E7-42EC-94A2-3073080A59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394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41D3-26C1-481A-A8BB-66D4049DF4C4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A717-15E7-42EC-94A2-3073080A59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009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41D3-26C1-481A-A8BB-66D4049DF4C4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A717-15E7-42EC-94A2-3073080A59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520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41D3-26C1-481A-A8BB-66D4049DF4C4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A717-15E7-42EC-94A2-3073080A59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848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41D3-26C1-481A-A8BB-66D4049DF4C4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A717-15E7-42EC-94A2-3073080A59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876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D41D3-26C1-481A-A8BB-66D4049DF4C4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FA717-15E7-42EC-94A2-3073080A59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483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D41D3-26C1-481A-A8BB-66D4049DF4C4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FA717-15E7-42EC-94A2-3073080A59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005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nayi-disha.org/" TargetMode="Externa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1" name="Freeform 120"/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10523226 w 12192000"/>
                <a:gd name="connsiteY0" fmla="*/ 0 h 6858000"/>
                <a:gd name="connsiteX1" fmla="*/ 12192000 w 12192000"/>
                <a:gd name="connsiteY1" fmla="*/ 0 h 6858000"/>
                <a:gd name="connsiteX2" fmla="*/ 12192000 w 12192000"/>
                <a:gd name="connsiteY2" fmla="*/ 4398845 h 6858000"/>
                <a:gd name="connsiteX3" fmla="*/ 12106031 w 12192000"/>
                <a:gd name="connsiteY3" fmla="*/ 4418734 h 6858000"/>
                <a:gd name="connsiteX4" fmla="*/ 7236250 w 12192000"/>
                <a:gd name="connsiteY4" fmla="*/ 4634577 h 6858000"/>
                <a:gd name="connsiteX5" fmla="*/ 3877451 w 12192000"/>
                <a:gd name="connsiteY5" fmla="*/ 6757126 h 6858000"/>
                <a:gd name="connsiteX6" fmla="*/ 3800340 w 12192000"/>
                <a:gd name="connsiteY6" fmla="*/ 6858000 h 6858000"/>
                <a:gd name="connsiteX7" fmla="*/ 0 w 12192000"/>
                <a:gd name="connsiteY7" fmla="*/ 6858000 h 6858000"/>
                <a:gd name="connsiteX8" fmla="*/ 0 w 12192000"/>
                <a:gd name="connsiteY8" fmla="*/ 3661609 h 6858000"/>
                <a:gd name="connsiteX9" fmla="*/ 114844 w 12192000"/>
                <a:gd name="connsiteY9" fmla="*/ 3648787 h 6858000"/>
                <a:gd name="connsiteX10" fmla="*/ 1443788 w 12192000"/>
                <a:gd name="connsiteY10" fmla="*/ 2811320 h 6858000"/>
                <a:gd name="connsiteX11" fmla="*/ 6140714 w 12192000"/>
                <a:gd name="connsiteY11" fmla="*/ 1459714 h 6858000"/>
                <a:gd name="connsiteX12" fmla="*/ 10415284 w 12192000"/>
                <a:gd name="connsiteY12" fmla="*/ 10631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192000" h="6858000">
                  <a:moveTo>
                    <a:pt x="10523226" y="0"/>
                  </a:moveTo>
                  <a:lnTo>
                    <a:pt x="12192000" y="0"/>
                  </a:lnTo>
                  <a:lnTo>
                    <a:pt x="12192000" y="4398845"/>
                  </a:lnTo>
                  <a:lnTo>
                    <a:pt x="12106031" y="4418734"/>
                  </a:lnTo>
                  <a:cubicBezTo>
                    <a:pt x="10322516" y="4806074"/>
                    <a:pt x="8860477" y="4550230"/>
                    <a:pt x="7236250" y="4634577"/>
                  </a:cubicBezTo>
                  <a:cubicBezTo>
                    <a:pt x="5752923" y="4711692"/>
                    <a:pt x="4840379" y="5522739"/>
                    <a:pt x="3877451" y="6757126"/>
                  </a:cubicBezTo>
                  <a:lnTo>
                    <a:pt x="3800340" y="6858000"/>
                  </a:lnTo>
                  <a:lnTo>
                    <a:pt x="0" y="6858000"/>
                  </a:lnTo>
                  <a:lnTo>
                    <a:pt x="0" y="3661609"/>
                  </a:lnTo>
                  <a:lnTo>
                    <a:pt x="114844" y="3648787"/>
                  </a:lnTo>
                  <a:cubicBezTo>
                    <a:pt x="570604" y="3570783"/>
                    <a:pt x="1017211" y="3302379"/>
                    <a:pt x="1443788" y="2811320"/>
                  </a:cubicBezTo>
                  <a:cubicBezTo>
                    <a:pt x="2683216" y="1395327"/>
                    <a:pt x="3839629" y="1147006"/>
                    <a:pt x="6140714" y="1459714"/>
                  </a:cubicBezTo>
                  <a:cubicBezTo>
                    <a:pt x="7035270" y="1583877"/>
                    <a:pt x="9224514" y="1167099"/>
                    <a:pt x="10415284" y="106311"/>
                  </a:cubicBezTo>
                  <a:close/>
                </a:path>
              </a:pathLst>
            </a:custGeom>
            <a:gradFill>
              <a:gsLst>
                <a:gs pos="100000">
                  <a:srgbClr val="EBFCFF"/>
                </a:gs>
                <a:gs pos="0">
                  <a:schemeClr val="bg1"/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v</a:t>
              </a:r>
            </a:p>
          </p:txBody>
        </p:sp>
        <p:grpSp>
          <p:nvGrpSpPr>
            <p:cNvPr id="3" name="Group 33"/>
            <p:cNvGrpSpPr/>
            <p:nvPr/>
          </p:nvGrpSpPr>
          <p:grpSpPr>
            <a:xfrm>
              <a:off x="570366" y="308694"/>
              <a:ext cx="4181824" cy="1566309"/>
              <a:chOff x="1328201" y="1004168"/>
              <a:chExt cx="3457761" cy="1295108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1741137" y="1408575"/>
                <a:ext cx="3044825" cy="890701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3200" cap="none" spc="200" dirty="0">
                    <a:ln w="0">
                      <a:noFill/>
                    </a:ln>
                    <a:solidFill>
                      <a:schemeClr val="bg1"/>
                    </a:solidFill>
                    <a:latin typeface="Impact" panose="020B0806030902050204" pitchFamily="34" charset="0"/>
                  </a:rPr>
                  <a:t>SPECIFIC LEARNING</a:t>
                </a:r>
              </a:p>
              <a:p>
                <a:r>
                  <a:rPr lang="en-US" sz="3200" spc="200" dirty="0">
                    <a:ln w="0">
                      <a:noFill/>
                    </a:ln>
                    <a:solidFill>
                      <a:schemeClr val="bg1"/>
                    </a:solidFill>
                    <a:latin typeface="Impact" panose="020B0806030902050204" pitchFamily="34" charset="0"/>
                  </a:rPr>
                  <a:t>DISABILITIES (SLD)</a:t>
                </a:r>
                <a:endParaRPr lang="en-US" sz="3200" cap="none" spc="200" dirty="0">
                  <a:ln w="0">
                    <a:noFill/>
                  </a:ln>
                  <a:solidFill>
                    <a:schemeClr val="bg1"/>
                  </a:solidFill>
                  <a:latin typeface="Impact" panose="020B0806030902050204" pitchFamily="34" charset="0"/>
                </a:endParaRPr>
              </a:p>
            </p:txBody>
          </p:sp>
          <p:sp>
            <p:nvSpPr>
              <p:cNvPr id="22" name="Freeform 31"/>
              <p:cNvSpPr>
                <a:spLocks/>
              </p:cNvSpPr>
              <p:nvPr/>
            </p:nvSpPr>
            <p:spPr bwMode="auto">
              <a:xfrm>
                <a:off x="1328201" y="1004168"/>
                <a:ext cx="864230" cy="1171499"/>
              </a:xfrm>
              <a:custGeom>
                <a:avLst/>
                <a:gdLst>
                  <a:gd name="T0" fmla="*/ 189 w 515"/>
                  <a:gd name="T1" fmla="*/ 755 h 755"/>
                  <a:gd name="T2" fmla="*/ 0 w 515"/>
                  <a:gd name="T3" fmla="*/ 755 h 755"/>
                  <a:gd name="T4" fmla="*/ 0 w 515"/>
                  <a:gd name="T5" fmla="*/ 0 h 755"/>
                  <a:gd name="T6" fmla="*/ 515 w 515"/>
                  <a:gd name="T7" fmla="*/ 0 h 755"/>
                  <a:gd name="T8" fmla="*/ 515 w 515"/>
                  <a:gd name="T9" fmla="*/ 234 h 755"/>
                  <a:gd name="T10" fmla="*/ 457 w 515"/>
                  <a:gd name="T11" fmla="*/ 234 h 755"/>
                  <a:gd name="T12" fmla="*/ 457 w 515"/>
                  <a:gd name="T13" fmla="*/ 58 h 755"/>
                  <a:gd name="T14" fmla="*/ 57 w 515"/>
                  <a:gd name="T15" fmla="*/ 58 h 755"/>
                  <a:gd name="T16" fmla="*/ 57 w 515"/>
                  <a:gd name="T17" fmla="*/ 697 h 755"/>
                  <a:gd name="T18" fmla="*/ 189 w 515"/>
                  <a:gd name="T19" fmla="*/ 697 h 755"/>
                  <a:gd name="T20" fmla="*/ 189 w 515"/>
                  <a:gd name="T21" fmla="*/ 755 h 7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5" h="755">
                    <a:moveTo>
                      <a:pt x="189" y="755"/>
                    </a:moveTo>
                    <a:lnTo>
                      <a:pt x="0" y="755"/>
                    </a:lnTo>
                    <a:lnTo>
                      <a:pt x="0" y="0"/>
                    </a:lnTo>
                    <a:lnTo>
                      <a:pt x="515" y="0"/>
                    </a:lnTo>
                    <a:lnTo>
                      <a:pt x="515" y="234"/>
                    </a:lnTo>
                    <a:lnTo>
                      <a:pt x="457" y="234"/>
                    </a:lnTo>
                    <a:lnTo>
                      <a:pt x="457" y="58"/>
                    </a:lnTo>
                    <a:lnTo>
                      <a:pt x="57" y="58"/>
                    </a:lnTo>
                    <a:lnTo>
                      <a:pt x="57" y="697"/>
                    </a:lnTo>
                    <a:lnTo>
                      <a:pt x="189" y="697"/>
                    </a:lnTo>
                    <a:lnTo>
                      <a:pt x="189" y="755"/>
                    </a:lnTo>
                    <a:close/>
                  </a:path>
                </a:pathLst>
              </a:custGeom>
              <a:solidFill>
                <a:srgbClr val="92E3FC">
                  <a:alpha val="86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pic>
          <p:nvPicPr>
            <p:cNvPr id="23" name="Picture 3" descr="C:\Users\Ambik\AppData\Local\Microsoft\Windows\INetCache\IE\40HF0M57\child-black-silhouette-girl-1380920474ZFl[1]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804716" y="3532271"/>
              <a:ext cx="2573274" cy="3109162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1102574" y="798897"/>
              <a:ext cx="5550889" cy="48320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e-IN" sz="1400" dirty="0"/>
                <a:t>కొంతమంది పిల్లలు పదాలను చదవడంలో మంచి నైపుణ్యం కలిగి ఉండవచ్చు కానీ ఆ పదాల సందర్భం లేదా విషయాన్ని అర్థం చేసుకోలేరు. వారు వివిధ ఆలోచనలు, వ్యక్తులు లేదా సంఘటనల మధ్య   ఎలా సంబధం ఉంటుందో  అర్థం చేసుకోలేరు</a:t>
              </a:r>
              <a:r>
                <a:rPr lang="en-GB" sz="1400" dirty="0"/>
                <a:t>.</a:t>
              </a:r>
            </a:p>
            <a:p>
              <a:endParaRPr lang="en-US" sz="1400" dirty="0"/>
            </a:p>
            <a:p>
              <a:r>
                <a:rPr lang="te-IN" sz="1400" dirty="0"/>
                <a:t>ఇలాంటి పిల్లలు ట్యూషన్ క్లాసులు ద్వారా పరీక్షలకు సిద్ధమవుతూ చాలా సమయం ఖర్చు చేస్తారు. అయినప్పటికీ వారు విఫలమవుతారు ఎందుకంటే వారికి ఏ విషయాన్ని ముందుగా చదవాలి, ఏది ముఖ్యమైనది, అనే సహజమైన అవగాహన ఉండదు.</a:t>
              </a:r>
              <a:endParaRPr lang="en-GB" sz="1400" dirty="0"/>
            </a:p>
            <a:p>
              <a:endParaRPr lang="en-US" sz="1400" dirty="0"/>
            </a:p>
            <a:p>
              <a:r>
                <a:rPr lang="te-IN" sz="1400" dirty="0"/>
                <a:t>ఇలాంటి పిల్లల రాత పని (రిటన్ వర్క్) తరచుగా అస్తవ్యస్తంగా ఉంటుంది . ఒక అంశం నుండి మరొకదానికి సరైన సంబంధం లేకుండా వ్రాయడం, అక్షరాల పరిమాణం మరియు పదాల మధ్య ఖాళీలు అసమానంగా ఉండటం వంటివి చూడవచ్చు.</a:t>
              </a:r>
              <a:endParaRPr lang="en-GB" sz="1400" dirty="0"/>
            </a:p>
            <a:p>
              <a:endParaRPr lang="en-US" sz="1400" dirty="0"/>
            </a:p>
            <a:p>
              <a:r>
                <a:rPr lang="te-IN" sz="1400" dirty="0"/>
                <a:t>ఒక పదం ఎక్కడ మొదలవుతుందో, ఎక్కడ ముగుస్తుందో అర్థం చేసుకోవడం తరచుగా కష్టం అవుతుంది</a:t>
              </a:r>
              <a:r>
                <a:rPr lang="en-GB" sz="1400" dirty="0"/>
                <a:t>.</a:t>
              </a:r>
            </a:p>
            <a:p>
              <a:endParaRPr lang="en-US" sz="1400" dirty="0"/>
            </a:p>
            <a:p>
              <a:r>
                <a:rPr lang="te-IN" sz="1400" dirty="0"/>
                <a:t>వారు కొన్ని పనులలో వివిధ దశలను ప్రాసెస్ చేయడంలో లేదా అర్థం చేసుకోవడంలో ఇబ్బంది పడవచ్చు. </a:t>
              </a:r>
              <a:endParaRPr lang="en-GB" sz="1400" dirty="0"/>
            </a:p>
            <a:p>
              <a:endParaRPr lang="te-IN" sz="1400" dirty="0"/>
            </a:p>
            <a:p>
              <a:r>
                <a:rPr lang="te-IN" sz="1400" dirty="0"/>
                <a:t>ఉదాహరణకు, గణితాలు చేసేప్పుడు అనుసరించాల్సిన దశల్లో మానసిక గణన  అవసరమైనప్పుడు ఇబ్బంది పడతారు.</a:t>
              </a:r>
              <a:r>
                <a:rPr lang="en-US" sz="1400" dirty="0"/>
                <a:t>.</a:t>
              </a:r>
            </a:p>
          </p:txBody>
        </p:sp>
        <p:pic>
          <p:nvPicPr>
            <p:cNvPr id="25" name="Picture 24" descr="New Doc 2019-06-27 15.22.56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31569" y="336883"/>
              <a:ext cx="3886367" cy="4685899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8871401" y="5277671"/>
              <a:ext cx="2069797" cy="73866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te-IN" sz="1400" b="1" dirty="0">
                  <a:solidFill>
                    <a:srgbClr val="01A0D9"/>
                  </a:solidFill>
                </a:rPr>
                <a:t>దృశ్య &amp; శ్రవణ అవగాహన లో</a:t>
              </a:r>
              <a:endParaRPr lang="en-GB" sz="1400" b="1" dirty="0">
                <a:solidFill>
                  <a:srgbClr val="01A0D9"/>
                </a:solidFill>
              </a:endParaRPr>
            </a:p>
            <a:p>
              <a:pPr algn="ctr"/>
              <a:r>
                <a:rPr lang="te-IN" sz="1400" b="1" dirty="0">
                  <a:solidFill>
                    <a:srgbClr val="01A0D9"/>
                  </a:solidFill>
                </a:rPr>
                <a:t> ఉన్న ఇబ్బంది కారణంగా </a:t>
              </a:r>
              <a:endParaRPr lang="en-GB" sz="1400" b="1" dirty="0">
                <a:solidFill>
                  <a:srgbClr val="01A0D9"/>
                </a:solidFill>
              </a:endParaRPr>
            </a:p>
            <a:p>
              <a:pPr algn="ctr"/>
              <a:r>
                <a:rPr lang="te-IN" sz="1400" b="1" dirty="0">
                  <a:solidFill>
                    <a:srgbClr val="01A0D9"/>
                  </a:solidFill>
                </a:rPr>
                <a:t>పిల్లవాడు చేతిరాత నమూనా </a:t>
              </a:r>
              <a:endParaRPr lang="en-US" sz="1400" b="1" dirty="0">
                <a:solidFill>
                  <a:srgbClr val="01A0D9"/>
                </a:solidFill>
              </a:endParaRPr>
            </a:p>
          </p:txBody>
        </p:sp>
        <p:pic>
          <p:nvPicPr>
            <p:cNvPr id="10" name="Picture 9" descr="ND Logo + Tag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655968" y="6132095"/>
              <a:ext cx="1219200" cy="5371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5904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/>
          <p:cNvGrpSpPr/>
          <p:nvPr/>
        </p:nvGrpSpPr>
        <p:grpSpPr>
          <a:xfrm>
            <a:off x="785870" y="-6349"/>
            <a:ext cx="11046466" cy="6627501"/>
            <a:chOff x="785870" y="-6349"/>
            <a:chExt cx="11046466" cy="6627501"/>
          </a:xfrm>
        </p:grpSpPr>
        <p:grpSp>
          <p:nvGrpSpPr>
            <p:cNvPr id="2" name="Group 100"/>
            <p:cNvGrpSpPr/>
            <p:nvPr/>
          </p:nvGrpSpPr>
          <p:grpSpPr>
            <a:xfrm>
              <a:off x="2085974" y="-6349"/>
              <a:ext cx="9746362" cy="1202154"/>
              <a:chOff x="2336800" y="-6350"/>
              <a:chExt cx="7495821" cy="1374775"/>
            </a:xfrm>
          </p:grpSpPr>
          <p:sp>
            <p:nvSpPr>
              <p:cNvPr id="12" name="Freeform 7"/>
              <p:cNvSpPr>
                <a:spLocks/>
              </p:cNvSpPr>
              <p:nvPr/>
            </p:nvSpPr>
            <p:spPr bwMode="auto">
              <a:xfrm>
                <a:off x="2336800" y="1"/>
                <a:ext cx="7495821" cy="1282700"/>
              </a:xfrm>
              <a:custGeom>
                <a:avLst/>
                <a:gdLst>
                  <a:gd name="T0" fmla="*/ 2232 w 2232"/>
                  <a:gd name="T1" fmla="*/ 0 h 463"/>
                  <a:gd name="T2" fmla="*/ 2103 w 2232"/>
                  <a:gd name="T3" fmla="*/ 19 h 463"/>
                  <a:gd name="T4" fmla="*/ 2025 w 2232"/>
                  <a:gd name="T5" fmla="*/ 67 h 463"/>
                  <a:gd name="T6" fmla="*/ 1955 w 2232"/>
                  <a:gd name="T7" fmla="*/ 149 h 463"/>
                  <a:gd name="T8" fmla="*/ 1842 w 2232"/>
                  <a:gd name="T9" fmla="*/ 334 h 463"/>
                  <a:gd name="T10" fmla="*/ 1626 w 2232"/>
                  <a:gd name="T11" fmla="*/ 463 h 463"/>
                  <a:gd name="T12" fmla="*/ 606 w 2232"/>
                  <a:gd name="T13" fmla="*/ 463 h 463"/>
                  <a:gd name="T14" fmla="*/ 390 w 2232"/>
                  <a:gd name="T15" fmla="*/ 334 h 463"/>
                  <a:gd name="T16" fmla="*/ 277 w 2232"/>
                  <a:gd name="T17" fmla="*/ 149 h 463"/>
                  <a:gd name="T18" fmla="*/ 207 w 2232"/>
                  <a:gd name="T19" fmla="*/ 67 h 463"/>
                  <a:gd name="T20" fmla="*/ 129 w 2232"/>
                  <a:gd name="T21" fmla="*/ 19 h 463"/>
                  <a:gd name="T22" fmla="*/ 0 w 2232"/>
                  <a:gd name="T23" fmla="*/ 0 h 4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32" h="463">
                    <a:moveTo>
                      <a:pt x="2232" y="0"/>
                    </a:moveTo>
                    <a:cubicBezTo>
                      <a:pt x="2232" y="0"/>
                      <a:pt x="2142" y="0"/>
                      <a:pt x="2103" y="19"/>
                    </a:cubicBezTo>
                    <a:cubicBezTo>
                      <a:pt x="2077" y="31"/>
                      <a:pt x="2047" y="48"/>
                      <a:pt x="2025" y="67"/>
                    </a:cubicBezTo>
                    <a:cubicBezTo>
                      <a:pt x="1994" y="93"/>
                      <a:pt x="1974" y="119"/>
                      <a:pt x="1955" y="149"/>
                    </a:cubicBezTo>
                    <a:cubicBezTo>
                      <a:pt x="1913" y="216"/>
                      <a:pt x="1872" y="274"/>
                      <a:pt x="1842" y="334"/>
                    </a:cubicBezTo>
                    <a:cubicBezTo>
                      <a:pt x="1802" y="413"/>
                      <a:pt x="1718" y="463"/>
                      <a:pt x="1626" y="463"/>
                    </a:cubicBezTo>
                    <a:cubicBezTo>
                      <a:pt x="606" y="463"/>
                      <a:pt x="606" y="463"/>
                      <a:pt x="606" y="463"/>
                    </a:cubicBezTo>
                    <a:cubicBezTo>
                      <a:pt x="514" y="463"/>
                      <a:pt x="430" y="413"/>
                      <a:pt x="390" y="334"/>
                    </a:cubicBezTo>
                    <a:cubicBezTo>
                      <a:pt x="360" y="274"/>
                      <a:pt x="319" y="216"/>
                      <a:pt x="277" y="149"/>
                    </a:cubicBezTo>
                    <a:cubicBezTo>
                      <a:pt x="258" y="119"/>
                      <a:pt x="238" y="93"/>
                      <a:pt x="207" y="67"/>
                    </a:cubicBezTo>
                    <a:cubicBezTo>
                      <a:pt x="185" y="48"/>
                      <a:pt x="155" y="31"/>
                      <a:pt x="129" y="19"/>
                    </a:cubicBezTo>
                    <a:cubicBezTo>
                      <a:pt x="90" y="0"/>
                      <a:pt x="0" y="0"/>
                      <a:pt x="0" y="0"/>
                    </a:cubicBezTo>
                  </a:path>
                </a:pathLst>
              </a:custGeom>
              <a:gradFill flip="none" rotWithShape="1">
                <a:gsLst>
                  <a:gs pos="0">
                    <a:srgbClr val="3EDCFC"/>
                  </a:gs>
                  <a:gs pos="63000">
                    <a:srgbClr val="01A0D9"/>
                  </a:gs>
                </a:gsLst>
                <a:lin ang="54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" name="Freeform 5"/>
              <p:cNvSpPr>
                <a:spLocks/>
              </p:cNvSpPr>
              <p:nvPr/>
            </p:nvSpPr>
            <p:spPr bwMode="auto">
              <a:xfrm>
                <a:off x="2798763" y="-6350"/>
                <a:ext cx="1447800" cy="1282700"/>
              </a:xfrm>
              <a:custGeom>
                <a:avLst/>
                <a:gdLst>
                  <a:gd name="T0" fmla="*/ 492 w 492"/>
                  <a:gd name="T1" fmla="*/ 434 h 434"/>
                  <a:gd name="T2" fmla="*/ 360 w 492"/>
                  <a:gd name="T3" fmla="*/ 330 h 434"/>
                  <a:gd name="T4" fmla="*/ 217 w 492"/>
                  <a:gd name="T5" fmla="*/ 139 h 434"/>
                  <a:gd name="T6" fmla="*/ 132 w 492"/>
                  <a:gd name="T7" fmla="*/ 56 h 434"/>
                  <a:gd name="T8" fmla="*/ 41 w 492"/>
                  <a:gd name="T9" fmla="*/ 11 h 434"/>
                  <a:gd name="T10" fmla="*/ 0 w 492"/>
                  <a:gd name="T11" fmla="*/ 2 h 434"/>
                  <a:gd name="T12" fmla="*/ 151 w 492"/>
                  <a:gd name="T13" fmla="*/ 22 h 434"/>
                  <a:gd name="T14" fmla="*/ 237 w 492"/>
                  <a:gd name="T15" fmla="*/ 74 h 434"/>
                  <a:gd name="T16" fmla="*/ 314 w 492"/>
                  <a:gd name="T17" fmla="*/ 164 h 434"/>
                  <a:gd name="T18" fmla="*/ 439 w 492"/>
                  <a:gd name="T19" fmla="*/ 365 h 434"/>
                  <a:gd name="T20" fmla="*/ 492 w 492"/>
                  <a:gd name="T21" fmla="*/ 434 h 4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92" h="434">
                    <a:moveTo>
                      <a:pt x="492" y="434"/>
                    </a:moveTo>
                    <a:cubicBezTo>
                      <a:pt x="438" y="414"/>
                      <a:pt x="391" y="378"/>
                      <a:pt x="360" y="330"/>
                    </a:cubicBezTo>
                    <a:cubicBezTo>
                      <a:pt x="320" y="267"/>
                      <a:pt x="270" y="207"/>
                      <a:pt x="217" y="139"/>
                    </a:cubicBezTo>
                    <a:cubicBezTo>
                      <a:pt x="193" y="108"/>
                      <a:pt x="169" y="82"/>
                      <a:pt x="132" y="56"/>
                    </a:cubicBezTo>
                    <a:cubicBezTo>
                      <a:pt x="106" y="38"/>
                      <a:pt x="71" y="22"/>
                      <a:pt x="41" y="11"/>
                    </a:cubicBezTo>
                    <a:cubicBezTo>
                      <a:pt x="30" y="7"/>
                      <a:pt x="15" y="4"/>
                      <a:pt x="0" y="2"/>
                    </a:cubicBezTo>
                    <a:cubicBezTo>
                      <a:pt x="70" y="0"/>
                      <a:pt x="119" y="7"/>
                      <a:pt x="151" y="22"/>
                    </a:cubicBezTo>
                    <a:cubicBezTo>
                      <a:pt x="179" y="36"/>
                      <a:pt x="213" y="55"/>
                      <a:pt x="237" y="74"/>
                    </a:cubicBezTo>
                    <a:cubicBezTo>
                      <a:pt x="271" y="103"/>
                      <a:pt x="293" y="131"/>
                      <a:pt x="314" y="164"/>
                    </a:cubicBezTo>
                    <a:cubicBezTo>
                      <a:pt x="361" y="236"/>
                      <a:pt x="405" y="300"/>
                      <a:pt x="439" y="365"/>
                    </a:cubicBezTo>
                    <a:cubicBezTo>
                      <a:pt x="453" y="391"/>
                      <a:pt x="471" y="414"/>
                      <a:pt x="492" y="43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>
                <a:outerShdw blurRad="139700" dist="38100" dir="2700000" algn="tl" rotWithShape="0">
                  <a:prstClr val="black">
                    <a:alpha val="14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Freeform 6"/>
              <p:cNvSpPr>
                <a:spLocks/>
              </p:cNvSpPr>
              <p:nvPr/>
            </p:nvSpPr>
            <p:spPr bwMode="auto">
              <a:xfrm>
                <a:off x="7948613" y="0"/>
                <a:ext cx="1447800" cy="1276350"/>
              </a:xfrm>
              <a:custGeom>
                <a:avLst/>
                <a:gdLst>
                  <a:gd name="T0" fmla="*/ 0 w 492"/>
                  <a:gd name="T1" fmla="*/ 432 h 432"/>
                  <a:gd name="T2" fmla="*/ 132 w 492"/>
                  <a:gd name="T3" fmla="*/ 328 h 432"/>
                  <a:gd name="T4" fmla="*/ 275 w 492"/>
                  <a:gd name="T5" fmla="*/ 137 h 432"/>
                  <a:gd name="T6" fmla="*/ 360 w 492"/>
                  <a:gd name="T7" fmla="*/ 54 h 432"/>
                  <a:gd name="T8" fmla="*/ 450 w 492"/>
                  <a:gd name="T9" fmla="*/ 9 h 432"/>
                  <a:gd name="T10" fmla="*/ 492 w 492"/>
                  <a:gd name="T11" fmla="*/ 0 h 432"/>
                  <a:gd name="T12" fmla="*/ 341 w 492"/>
                  <a:gd name="T13" fmla="*/ 20 h 432"/>
                  <a:gd name="T14" fmla="*/ 255 w 492"/>
                  <a:gd name="T15" fmla="*/ 72 h 432"/>
                  <a:gd name="T16" fmla="*/ 178 w 492"/>
                  <a:gd name="T17" fmla="*/ 162 h 432"/>
                  <a:gd name="T18" fmla="*/ 52 w 492"/>
                  <a:gd name="T19" fmla="*/ 363 h 432"/>
                  <a:gd name="T20" fmla="*/ 0 w 492"/>
                  <a:gd name="T21" fmla="*/ 432 h 4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92" h="432">
                    <a:moveTo>
                      <a:pt x="0" y="432"/>
                    </a:moveTo>
                    <a:cubicBezTo>
                      <a:pt x="54" y="412"/>
                      <a:pt x="101" y="376"/>
                      <a:pt x="132" y="328"/>
                    </a:cubicBezTo>
                    <a:cubicBezTo>
                      <a:pt x="171" y="265"/>
                      <a:pt x="221" y="205"/>
                      <a:pt x="275" y="137"/>
                    </a:cubicBezTo>
                    <a:cubicBezTo>
                      <a:pt x="299" y="106"/>
                      <a:pt x="323" y="80"/>
                      <a:pt x="360" y="54"/>
                    </a:cubicBezTo>
                    <a:cubicBezTo>
                      <a:pt x="385" y="36"/>
                      <a:pt x="421" y="20"/>
                      <a:pt x="450" y="9"/>
                    </a:cubicBezTo>
                    <a:cubicBezTo>
                      <a:pt x="462" y="5"/>
                      <a:pt x="476" y="2"/>
                      <a:pt x="492" y="0"/>
                    </a:cubicBezTo>
                    <a:cubicBezTo>
                      <a:pt x="428" y="0"/>
                      <a:pt x="373" y="5"/>
                      <a:pt x="341" y="20"/>
                    </a:cubicBezTo>
                    <a:cubicBezTo>
                      <a:pt x="313" y="34"/>
                      <a:pt x="279" y="53"/>
                      <a:pt x="255" y="72"/>
                    </a:cubicBezTo>
                    <a:cubicBezTo>
                      <a:pt x="221" y="101"/>
                      <a:pt x="199" y="129"/>
                      <a:pt x="178" y="162"/>
                    </a:cubicBezTo>
                    <a:cubicBezTo>
                      <a:pt x="131" y="234"/>
                      <a:pt x="86" y="298"/>
                      <a:pt x="52" y="363"/>
                    </a:cubicBezTo>
                    <a:cubicBezTo>
                      <a:pt x="39" y="389"/>
                      <a:pt x="21" y="412"/>
                      <a:pt x="0" y="43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>
                <a:outerShdw blurRad="152400" dist="38100" dir="2700000" algn="tl" rotWithShape="0">
                  <a:prstClr val="black">
                    <a:alpha val="14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Freeform 7"/>
              <p:cNvSpPr>
                <a:spLocks/>
              </p:cNvSpPr>
              <p:nvPr/>
            </p:nvSpPr>
            <p:spPr bwMode="auto">
              <a:xfrm>
                <a:off x="2819401" y="0"/>
                <a:ext cx="6565900" cy="1368425"/>
              </a:xfrm>
              <a:custGeom>
                <a:avLst/>
                <a:gdLst>
                  <a:gd name="T0" fmla="*/ 2232 w 2232"/>
                  <a:gd name="T1" fmla="*/ 0 h 463"/>
                  <a:gd name="T2" fmla="*/ 2103 w 2232"/>
                  <a:gd name="T3" fmla="*/ 19 h 463"/>
                  <a:gd name="T4" fmla="*/ 2025 w 2232"/>
                  <a:gd name="T5" fmla="*/ 67 h 463"/>
                  <a:gd name="T6" fmla="*/ 1955 w 2232"/>
                  <a:gd name="T7" fmla="*/ 149 h 463"/>
                  <a:gd name="T8" fmla="*/ 1842 w 2232"/>
                  <a:gd name="T9" fmla="*/ 334 h 463"/>
                  <a:gd name="T10" fmla="*/ 1626 w 2232"/>
                  <a:gd name="T11" fmla="*/ 463 h 463"/>
                  <a:gd name="T12" fmla="*/ 606 w 2232"/>
                  <a:gd name="T13" fmla="*/ 463 h 463"/>
                  <a:gd name="T14" fmla="*/ 390 w 2232"/>
                  <a:gd name="T15" fmla="*/ 334 h 463"/>
                  <a:gd name="T16" fmla="*/ 277 w 2232"/>
                  <a:gd name="T17" fmla="*/ 149 h 463"/>
                  <a:gd name="T18" fmla="*/ 207 w 2232"/>
                  <a:gd name="T19" fmla="*/ 67 h 463"/>
                  <a:gd name="T20" fmla="*/ 129 w 2232"/>
                  <a:gd name="T21" fmla="*/ 19 h 463"/>
                  <a:gd name="T22" fmla="*/ 0 w 2232"/>
                  <a:gd name="T23" fmla="*/ 0 h 4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32" h="463">
                    <a:moveTo>
                      <a:pt x="2232" y="0"/>
                    </a:moveTo>
                    <a:cubicBezTo>
                      <a:pt x="2232" y="0"/>
                      <a:pt x="2142" y="0"/>
                      <a:pt x="2103" y="19"/>
                    </a:cubicBezTo>
                    <a:cubicBezTo>
                      <a:pt x="2077" y="31"/>
                      <a:pt x="2047" y="48"/>
                      <a:pt x="2025" y="67"/>
                    </a:cubicBezTo>
                    <a:cubicBezTo>
                      <a:pt x="1994" y="93"/>
                      <a:pt x="1974" y="119"/>
                      <a:pt x="1955" y="149"/>
                    </a:cubicBezTo>
                    <a:cubicBezTo>
                      <a:pt x="1913" y="216"/>
                      <a:pt x="1872" y="274"/>
                      <a:pt x="1842" y="334"/>
                    </a:cubicBezTo>
                    <a:cubicBezTo>
                      <a:pt x="1802" y="413"/>
                      <a:pt x="1718" y="463"/>
                      <a:pt x="1626" y="463"/>
                    </a:cubicBezTo>
                    <a:cubicBezTo>
                      <a:pt x="606" y="463"/>
                      <a:pt x="606" y="463"/>
                      <a:pt x="606" y="463"/>
                    </a:cubicBezTo>
                    <a:cubicBezTo>
                      <a:pt x="514" y="463"/>
                      <a:pt x="430" y="413"/>
                      <a:pt x="390" y="334"/>
                    </a:cubicBezTo>
                    <a:cubicBezTo>
                      <a:pt x="360" y="274"/>
                      <a:pt x="319" y="216"/>
                      <a:pt x="277" y="149"/>
                    </a:cubicBezTo>
                    <a:cubicBezTo>
                      <a:pt x="258" y="119"/>
                      <a:pt x="238" y="93"/>
                      <a:pt x="207" y="67"/>
                    </a:cubicBezTo>
                    <a:cubicBezTo>
                      <a:pt x="185" y="48"/>
                      <a:pt x="155" y="31"/>
                      <a:pt x="129" y="19"/>
                    </a:cubicBezTo>
                    <a:cubicBezTo>
                      <a:pt x="90" y="0"/>
                      <a:pt x="0" y="0"/>
                      <a:pt x="0" y="0"/>
                    </a:cubicBezTo>
                  </a:path>
                </a:pathLst>
              </a:custGeom>
              <a:gradFill>
                <a:gsLst>
                  <a:gs pos="100000">
                    <a:srgbClr val="3EDCFC"/>
                  </a:gs>
                  <a:gs pos="0">
                    <a:srgbClr val="01A0D9"/>
                  </a:gs>
                </a:gsLst>
                <a:lin ang="42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sp>
          <p:nvSpPr>
            <p:cNvPr id="102" name="Rectangle 101"/>
            <p:cNvSpPr/>
            <p:nvPr/>
          </p:nvSpPr>
          <p:spPr>
            <a:xfrm>
              <a:off x="3727569" y="162980"/>
              <a:ext cx="6373860" cy="738664"/>
            </a:xfrm>
            <a:prstGeom prst="rect">
              <a:avLst/>
            </a:prstGeom>
            <a:noFill/>
          </p:spPr>
          <p:txBody>
            <a:bodyPr wrap="none" lIns="91440" tIns="45720" rIns="91440" bIns="45720" anchor="ctr">
              <a:spAutoFit/>
            </a:bodyPr>
            <a:lstStyle/>
            <a:p>
              <a:pPr algn="ctr"/>
              <a:r>
                <a:rPr lang="en-US" sz="2400" spc="200" dirty="0">
                  <a:ln w="0">
                    <a:noFill/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SLD </a:t>
              </a:r>
              <a:r>
                <a:rPr lang="te-IN" sz="2400" spc="200" dirty="0">
                  <a:ln w="0">
                    <a:noFill/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వచ్చే రిస్క్ ఉన్న పిల్లల్లో కనిపించే సంకేతాలు</a:t>
              </a:r>
              <a:endParaRPr lang="en-GB" sz="2400" spc="200" dirty="0">
                <a:ln w="0">
                  <a:noFill/>
                </a:ln>
                <a:solidFill>
                  <a:schemeClr val="bg1"/>
                </a:solidFill>
                <a:latin typeface="Impact" panose="020B0806030902050204" pitchFamily="34" charset="0"/>
              </a:endParaRPr>
            </a:p>
            <a:p>
              <a:pPr algn="ctr"/>
              <a:r>
                <a:rPr lang="te-IN" spc="200" dirty="0">
                  <a:ln w="0">
                    <a:noFill/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5 సంవత్సరాల</a:t>
              </a:r>
              <a:r>
                <a:rPr lang="en-GB" spc="200" dirty="0">
                  <a:ln w="0">
                    <a:noFill/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 </a:t>
              </a:r>
              <a:r>
                <a:rPr lang="te-IN" spc="200" dirty="0">
                  <a:ln w="0">
                    <a:noFill/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వయసు</a:t>
              </a:r>
              <a:r>
                <a:rPr lang="en-GB" spc="200" dirty="0">
                  <a:ln w="0">
                    <a:noFill/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 </a:t>
              </a:r>
              <a:r>
                <a:rPr lang="te-IN" spc="200" dirty="0">
                  <a:ln w="0">
                    <a:noFill/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పైబడిన పిల్లలు </a:t>
              </a:r>
              <a:endParaRPr lang="en-US" spc="200" dirty="0">
                <a:ln w="0">
                  <a:noFill/>
                </a:ln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725113" y="1881290"/>
              <a:ext cx="9017603" cy="338554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te-IN" sz="16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పద్యాలు నేర్చుకోవడం, గుర్తుంచుకోవడం లేదా రైమింగ్ వర్డ్స్ గుర్తించడం కష్టంగా ఉంటుంది (ఉదా: పలక, గిలక).</a:t>
              </a:r>
              <a:endParaRPr lang="en-IN" sz="16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grpSp>
          <p:nvGrpSpPr>
            <p:cNvPr id="3" name="Group 32"/>
            <p:cNvGrpSpPr/>
            <p:nvPr/>
          </p:nvGrpSpPr>
          <p:grpSpPr>
            <a:xfrm>
              <a:off x="1127358" y="1855644"/>
              <a:ext cx="389850" cy="365760"/>
              <a:chOff x="2007314" y="2285590"/>
              <a:chExt cx="389850" cy="365760"/>
            </a:xfrm>
          </p:grpSpPr>
          <p:sp>
            <p:nvSpPr>
              <p:cNvPr id="31" name="Oval 30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007314" y="2314582"/>
                <a:ext cx="389850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01</a:t>
                </a:r>
              </a:p>
            </p:txBody>
          </p:sp>
        </p:grpSp>
        <p:sp>
          <p:nvSpPr>
            <p:cNvPr id="44" name="Rectangle 43"/>
            <p:cNvSpPr/>
            <p:nvPr/>
          </p:nvSpPr>
          <p:spPr>
            <a:xfrm>
              <a:off x="1725113" y="2464098"/>
              <a:ext cx="6413166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ధ్వనులను వినడంలో కష్టంగా ఉంటుంది – ఉదాహరణకు: </a:t>
              </a:r>
              <a:r>
                <a:rPr lang="en-IN" sz="16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b, p, d, g, j, u, y, l, f, v, h.</a:t>
              </a:r>
            </a:p>
          </p:txBody>
        </p:sp>
        <p:grpSp>
          <p:nvGrpSpPr>
            <p:cNvPr id="4" name="Group 44"/>
            <p:cNvGrpSpPr/>
            <p:nvPr/>
          </p:nvGrpSpPr>
          <p:grpSpPr>
            <a:xfrm>
              <a:off x="1127358" y="2438452"/>
              <a:ext cx="389850" cy="365760"/>
              <a:chOff x="2007314" y="2285590"/>
              <a:chExt cx="389850" cy="365760"/>
            </a:xfrm>
          </p:grpSpPr>
          <p:sp>
            <p:nvSpPr>
              <p:cNvPr id="50" name="Oval 49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007314" y="2314582"/>
                <a:ext cx="389850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02</a:t>
                </a:r>
              </a:p>
            </p:txBody>
          </p:sp>
        </p:grpSp>
        <p:sp>
          <p:nvSpPr>
            <p:cNvPr id="72" name="Rectangle 71"/>
            <p:cNvSpPr/>
            <p:nvPr/>
          </p:nvSpPr>
          <p:spPr>
            <a:xfrm>
              <a:off x="1733952" y="3045600"/>
              <a:ext cx="6466835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కథలు వినడంలో ఆసక్తి చూపరు మరియు వివరణ ఇచ్చినప్పుడు అర్థం చేసుకోలేరు.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5" name="Group 72"/>
            <p:cNvGrpSpPr/>
            <p:nvPr/>
          </p:nvGrpSpPr>
          <p:grpSpPr>
            <a:xfrm>
              <a:off x="1136197" y="3019954"/>
              <a:ext cx="389850" cy="365760"/>
              <a:chOff x="2007314" y="2285590"/>
              <a:chExt cx="389850" cy="365760"/>
            </a:xfrm>
          </p:grpSpPr>
          <p:sp>
            <p:nvSpPr>
              <p:cNvPr id="78" name="Oval 77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007314" y="2314582"/>
                <a:ext cx="389850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03</a:t>
                </a:r>
              </a:p>
            </p:txBody>
          </p:sp>
        </p:grpSp>
        <p:sp>
          <p:nvSpPr>
            <p:cNvPr id="82" name="Rectangle 81"/>
            <p:cNvSpPr/>
            <p:nvPr/>
          </p:nvSpPr>
          <p:spPr>
            <a:xfrm>
              <a:off x="1733952" y="3628674"/>
              <a:ext cx="9161482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మోటార్ నియంత్రణ లోపం – కత్తెర ఉపయోగించడం, పెన్సిల్ పట్టుకోవడం, గీతల మధ్య రంగు వేయడం కష్టంగా ఉంటుంది.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6" name="Group 82"/>
            <p:cNvGrpSpPr/>
            <p:nvPr/>
          </p:nvGrpSpPr>
          <p:grpSpPr>
            <a:xfrm>
              <a:off x="1136197" y="3603028"/>
              <a:ext cx="389850" cy="365760"/>
              <a:chOff x="2007314" y="2285590"/>
              <a:chExt cx="389850" cy="365760"/>
            </a:xfrm>
          </p:grpSpPr>
          <p:sp>
            <p:nvSpPr>
              <p:cNvPr id="88" name="Oval 87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2007314" y="2314582"/>
                <a:ext cx="389850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04</a:t>
                </a:r>
              </a:p>
            </p:txBody>
          </p:sp>
        </p:grpSp>
        <p:sp>
          <p:nvSpPr>
            <p:cNvPr id="92" name="Rectangle 91"/>
            <p:cNvSpPr/>
            <p:nvPr/>
          </p:nvSpPr>
          <p:spPr>
            <a:xfrm>
              <a:off x="1733952" y="4164695"/>
              <a:ext cx="5487400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Open Sans" panose="020B0606030504020204" pitchFamily="34" charset="0"/>
                </a:rPr>
                <a:t>ఏ చేతిని ఏ పనికి ఉపయోగించాలో నిర్ణయించడంలో ఇబ్బంది పడతారు.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7" name="Group 92"/>
            <p:cNvGrpSpPr/>
            <p:nvPr/>
          </p:nvGrpSpPr>
          <p:grpSpPr>
            <a:xfrm>
              <a:off x="1136197" y="4139049"/>
              <a:ext cx="389850" cy="365760"/>
              <a:chOff x="2007314" y="2285590"/>
              <a:chExt cx="389850" cy="365760"/>
            </a:xfrm>
          </p:grpSpPr>
          <p:sp>
            <p:nvSpPr>
              <p:cNvPr id="98" name="Oval 97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2007314" y="2314582"/>
                <a:ext cx="389850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05</a:t>
                </a:r>
              </a:p>
            </p:txBody>
          </p:sp>
        </p:grpSp>
        <p:sp>
          <p:nvSpPr>
            <p:cNvPr id="104" name="Rectangle 103"/>
            <p:cNvSpPr/>
            <p:nvPr/>
          </p:nvSpPr>
          <p:spPr>
            <a:xfrm>
              <a:off x="1733952" y="4676343"/>
              <a:ext cx="5480988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క్రమపద్ధతిలో అమర్చడం మరియు మ్యాచ్ చేసే ఆటలు కష్టమవుతాయి.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8" name="Group 104"/>
            <p:cNvGrpSpPr/>
            <p:nvPr/>
          </p:nvGrpSpPr>
          <p:grpSpPr>
            <a:xfrm>
              <a:off x="1136197" y="4650697"/>
              <a:ext cx="389850" cy="365760"/>
              <a:chOff x="2007314" y="2285590"/>
              <a:chExt cx="389850" cy="365760"/>
            </a:xfrm>
          </p:grpSpPr>
          <p:sp>
            <p:nvSpPr>
              <p:cNvPr id="110" name="Oval 109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2007314" y="2314582"/>
                <a:ext cx="389850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06</a:t>
                </a:r>
              </a:p>
            </p:txBody>
          </p:sp>
        </p:grpSp>
        <p:sp>
          <p:nvSpPr>
            <p:cNvPr id="114" name="Rectangle 113"/>
            <p:cNvSpPr/>
            <p:nvPr/>
          </p:nvSpPr>
          <p:spPr>
            <a:xfrm>
              <a:off x="1733952" y="5179954"/>
              <a:ext cx="6067687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దుస్తులు ధరించడం, బటన్ వేయడం, చెప్పుల లేసులు కట్టడం కష్టమవుతుంది.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9" name="Group 114"/>
            <p:cNvGrpSpPr/>
            <p:nvPr/>
          </p:nvGrpSpPr>
          <p:grpSpPr>
            <a:xfrm>
              <a:off x="1136197" y="5181740"/>
              <a:ext cx="389850" cy="365760"/>
              <a:chOff x="2007314" y="2285590"/>
              <a:chExt cx="389850" cy="365760"/>
            </a:xfrm>
          </p:grpSpPr>
          <p:sp>
            <p:nvSpPr>
              <p:cNvPr id="120" name="Oval 119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2007314" y="2314582"/>
                <a:ext cx="389850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07</a:t>
                </a:r>
              </a:p>
            </p:txBody>
          </p:sp>
        </p:grpSp>
        <p:sp>
          <p:nvSpPr>
            <p:cNvPr id="124" name="Rectangle 123"/>
            <p:cNvSpPr/>
            <p:nvPr/>
          </p:nvSpPr>
          <p:spPr>
            <a:xfrm>
              <a:off x="1733952" y="5703524"/>
              <a:ext cx="8263801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Open Sans" panose="020B0606030504020204" pitchFamily="34" charset="0"/>
                </a:rPr>
                <a:t>బ్లాక్‌బోర్డు నుండి కాపీ చేయడం కష్టం – గీతలు మిస్ అవుతాయి లేదా అక్షరాలు, సంఖ్యలు కలగలిసిపోతాయి.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13" name="Group 124"/>
            <p:cNvGrpSpPr/>
            <p:nvPr/>
          </p:nvGrpSpPr>
          <p:grpSpPr>
            <a:xfrm>
              <a:off x="1136197" y="5705310"/>
              <a:ext cx="389850" cy="365760"/>
              <a:chOff x="2007314" y="2285590"/>
              <a:chExt cx="389850" cy="365760"/>
            </a:xfrm>
          </p:grpSpPr>
          <p:sp>
            <p:nvSpPr>
              <p:cNvPr id="130" name="Oval 129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2007314" y="2314582"/>
                <a:ext cx="389850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08</a:t>
                </a:r>
              </a:p>
            </p:txBody>
          </p:sp>
        </p:grpSp>
        <p:sp>
          <p:nvSpPr>
            <p:cNvPr id="75" name="Rectangle 74"/>
            <p:cNvSpPr/>
            <p:nvPr/>
          </p:nvSpPr>
          <p:spPr>
            <a:xfrm>
              <a:off x="1735523" y="6214141"/>
              <a:ext cx="5471370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రాస్తున్నప్పుడు అక్షరాలు, పదాలు, సంఖ్యలు తారుమారు అవుతాయి. </a:t>
              </a:r>
            </a:p>
          </p:txBody>
        </p:sp>
        <p:grpSp>
          <p:nvGrpSpPr>
            <p:cNvPr id="15" name="Group 75"/>
            <p:cNvGrpSpPr/>
            <p:nvPr/>
          </p:nvGrpSpPr>
          <p:grpSpPr>
            <a:xfrm>
              <a:off x="1137768" y="6215927"/>
              <a:ext cx="389850" cy="365760"/>
              <a:chOff x="2007314" y="2285590"/>
              <a:chExt cx="389850" cy="365760"/>
            </a:xfrm>
          </p:grpSpPr>
          <p:sp>
            <p:nvSpPr>
              <p:cNvPr id="77" name="Oval 76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2007314" y="2314582"/>
                <a:ext cx="389850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09</a:t>
                </a:r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785870" y="1180237"/>
              <a:ext cx="1062026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e-IN" i="1" dirty="0"/>
                <a:t>మోటారు నైపుణ్యాలు, భాష, అవగాహన మరియు సామాజిక నైపుణ్యాలలో జాప్యాలు అభివృద్ధి ఆలస్యం యొక్క ప్రారంభ సూచికలు</a:t>
              </a:r>
              <a:r>
                <a:rPr lang="en-GB" i="1" dirty="0"/>
                <a:t>.</a:t>
              </a:r>
              <a:endParaRPr lang="en-US" i="1" dirty="0"/>
            </a:p>
            <a:p>
              <a:pPr algn="ctr"/>
              <a:endParaRPr lang="en-US" i="1" dirty="0"/>
            </a:p>
          </p:txBody>
        </p:sp>
        <p:pic>
          <p:nvPicPr>
            <p:cNvPr id="45" name="Picture 44" descr="ND Logo + Tag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87526" y="6083969"/>
              <a:ext cx="1219200" cy="5371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367190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/>
          <p:cNvGrpSpPr/>
          <p:nvPr/>
        </p:nvGrpSpPr>
        <p:grpSpPr>
          <a:xfrm>
            <a:off x="870333" y="-6349"/>
            <a:ext cx="10962003" cy="6627501"/>
            <a:chOff x="870333" y="-6349"/>
            <a:chExt cx="10962003" cy="6627501"/>
          </a:xfrm>
        </p:grpSpPr>
        <p:grpSp>
          <p:nvGrpSpPr>
            <p:cNvPr id="2" name="Group 100"/>
            <p:cNvGrpSpPr/>
            <p:nvPr/>
          </p:nvGrpSpPr>
          <p:grpSpPr>
            <a:xfrm>
              <a:off x="2085974" y="-6349"/>
              <a:ext cx="9746362" cy="1202154"/>
              <a:chOff x="2336800" y="-6350"/>
              <a:chExt cx="7495821" cy="1374775"/>
            </a:xfrm>
          </p:grpSpPr>
          <p:sp>
            <p:nvSpPr>
              <p:cNvPr id="12" name="Freeform 7"/>
              <p:cNvSpPr>
                <a:spLocks/>
              </p:cNvSpPr>
              <p:nvPr/>
            </p:nvSpPr>
            <p:spPr bwMode="auto">
              <a:xfrm>
                <a:off x="2336800" y="1"/>
                <a:ext cx="7495821" cy="1282700"/>
              </a:xfrm>
              <a:custGeom>
                <a:avLst/>
                <a:gdLst>
                  <a:gd name="T0" fmla="*/ 2232 w 2232"/>
                  <a:gd name="T1" fmla="*/ 0 h 463"/>
                  <a:gd name="T2" fmla="*/ 2103 w 2232"/>
                  <a:gd name="T3" fmla="*/ 19 h 463"/>
                  <a:gd name="T4" fmla="*/ 2025 w 2232"/>
                  <a:gd name="T5" fmla="*/ 67 h 463"/>
                  <a:gd name="T6" fmla="*/ 1955 w 2232"/>
                  <a:gd name="T7" fmla="*/ 149 h 463"/>
                  <a:gd name="T8" fmla="*/ 1842 w 2232"/>
                  <a:gd name="T9" fmla="*/ 334 h 463"/>
                  <a:gd name="T10" fmla="*/ 1626 w 2232"/>
                  <a:gd name="T11" fmla="*/ 463 h 463"/>
                  <a:gd name="T12" fmla="*/ 606 w 2232"/>
                  <a:gd name="T13" fmla="*/ 463 h 463"/>
                  <a:gd name="T14" fmla="*/ 390 w 2232"/>
                  <a:gd name="T15" fmla="*/ 334 h 463"/>
                  <a:gd name="T16" fmla="*/ 277 w 2232"/>
                  <a:gd name="T17" fmla="*/ 149 h 463"/>
                  <a:gd name="T18" fmla="*/ 207 w 2232"/>
                  <a:gd name="T19" fmla="*/ 67 h 463"/>
                  <a:gd name="T20" fmla="*/ 129 w 2232"/>
                  <a:gd name="T21" fmla="*/ 19 h 463"/>
                  <a:gd name="T22" fmla="*/ 0 w 2232"/>
                  <a:gd name="T23" fmla="*/ 0 h 4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32" h="463">
                    <a:moveTo>
                      <a:pt x="2232" y="0"/>
                    </a:moveTo>
                    <a:cubicBezTo>
                      <a:pt x="2232" y="0"/>
                      <a:pt x="2142" y="0"/>
                      <a:pt x="2103" y="19"/>
                    </a:cubicBezTo>
                    <a:cubicBezTo>
                      <a:pt x="2077" y="31"/>
                      <a:pt x="2047" y="48"/>
                      <a:pt x="2025" y="67"/>
                    </a:cubicBezTo>
                    <a:cubicBezTo>
                      <a:pt x="1994" y="93"/>
                      <a:pt x="1974" y="119"/>
                      <a:pt x="1955" y="149"/>
                    </a:cubicBezTo>
                    <a:cubicBezTo>
                      <a:pt x="1913" y="216"/>
                      <a:pt x="1872" y="274"/>
                      <a:pt x="1842" y="334"/>
                    </a:cubicBezTo>
                    <a:cubicBezTo>
                      <a:pt x="1802" y="413"/>
                      <a:pt x="1718" y="463"/>
                      <a:pt x="1626" y="463"/>
                    </a:cubicBezTo>
                    <a:cubicBezTo>
                      <a:pt x="606" y="463"/>
                      <a:pt x="606" y="463"/>
                      <a:pt x="606" y="463"/>
                    </a:cubicBezTo>
                    <a:cubicBezTo>
                      <a:pt x="514" y="463"/>
                      <a:pt x="430" y="413"/>
                      <a:pt x="390" y="334"/>
                    </a:cubicBezTo>
                    <a:cubicBezTo>
                      <a:pt x="360" y="274"/>
                      <a:pt x="319" y="216"/>
                      <a:pt x="277" y="149"/>
                    </a:cubicBezTo>
                    <a:cubicBezTo>
                      <a:pt x="258" y="119"/>
                      <a:pt x="238" y="93"/>
                      <a:pt x="207" y="67"/>
                    </a:cubicBezTo>
                    <a:cubicBezTo>
                      <a:pt x="185" y="48"/>
                      <a:pt x="155" y="31"/>
                      <a:pt x="129" y="19"/>
                    </a:cubicBezTo>
                    <a:cubicBezTo>
                      <a:pt x="90" y="0"/>
                      <a:pt x="0" y="0"/>
                      <a:pt x="0" y="0"/>
                    </a:cubicBezTo>
                  </a:path>
                </a:pathLst>
              </a:custGeom>
              <a:gradFill flip="none" rotWithShape="1">
                <a:gsLst>
                  <a:gs pos="0">
                    <a:srgbClr val="3EDCFC"/>
                  </a:gs>
                  <a:gs pos="63000">
                    <a:srgbClr val="01A0D9"/>
                  </a:gs>
                </a:gsLst>
                <a:lin ang="54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" name="Freeform 5"/>
              <p:cNvSpPr>
                <a:spLocks/>
              </p:cNvSpPr>
              <p:nvPr/>
            </p:nvSpPr>
            <p:spPr bwMode="auto">
              <a:xfrm>
                <a:off x="2798763" y="-6350"/>
                <a:ext cx="1447800" cy="1282700"/>
              </a:xfrm>
              <a:custGeom>
                <a:avLst/>
                <a:gdLst>
                  <a:gd name="T0" fmla="*/ 492 w 492"/>
                  <a:gd name="T1" fmla="*/ 434 h 434"/>
                  <a:gd name="T2" fmla="*/ 360 w 492"/>
                  <a:gd name="T3" fmla="*/ 330 h 434"/>
                  <a:gd name="T4" fmla="*/ 217 w 492"/>
                  <a:gd name="T5" fmla="*/ 139 h 434"/>
                  <a:gd name="T6" fmla="*/ 132 w 492"/>
                  <a:gd name="T7" fmla="*/ 56 h 434"/>
                  <a:gd name="T8" fmla="*/ 41 w 492"/>
                  <a:gd name="T9" fmla="*/ 11 h 434"/>
                  <a:gd name="T10" fmla="*/ 0 w 492"/>
                  <a:gd name="T11" fmla="*/ 2 h 434"/>
                  <a:gd name="T12" fmla="*/ 151 w 492"/>
                  <a:gd name="T13" fmla="*/ 22 h 434"/>
                  <a:gd name="T14" fmla="*/ 237 w 492"/>
                  <a:gd name="T15" fmla="*/ 74 h 434"/>
                  <a:gd name="T16" fmla="*/ 314 w 492"/>
                  <a:gd name="T17" fmla="*/ 164 h 434"/>
                  <a:gd name="T18" fmla="*/ 439 w 492"/>
                  <a:gd name="T19" fmla="*/ 365 h 434"/>
                  <a:gd name="T20" fmla="*/ 492 w 492"/>
                  <a:gd name="T21" fmla="*/ 434 h 4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92" h="434">
                    <a:moveTo>
                      <a:pt x="492" y="434"/>
                    </a:moveTo>
                    <a:cubicBezTo>
                      <a:pt x="438" y="414"/>
                      <a:pt x="391" y="378"/>
                      <a:pt x="360" y="330"/>
                    </a:cubicBezTo>
                    <a:cubicBezTo>
                      <a:pt x="320" y="267"/>
                      <a:pt x="270" y="207"/>
                      <a:pt x="217" y="139"/>
                    </a:cubicBezTo>
                    <a:cubicBezTo>
                      <a:pt x="193" y="108"/>
                      <a:pt x="169" y="82"/>
                      <a:pt x="132" y="56"/>
                    </a:cubicBezTo>
                    <a:cubicBezTo>
                      <a:pt x="106" y="38"/>
                      <a:pt x="71" y="22"/>
                      <a:pt x="41" y="11"/>
                    </a:cubicBezTo>
                    <a:cubicBezTo>
                      <a:pt x="30" y="7"/>
                      <a:pt x="15" y="4"/>
                      <a:pt x="0" y="2"/>
                    </a:cubicBezTo>
                    <a:cubicBezTo>
                      <a:pt x="70" y="0"/>
                      <a:pt x="119" y="7"/>
                      <a:pt x="151" y="22"/>
                    </a:cubicBezTo>
                    <a:cubicBezTo>
                      <a:pt x="179" y="36"/>
                      <a:pt x="213" y="55"/>
                      <a:pt x="237" y="74"/>
                    </a:cubicBezTo>
                    <a:cubicBezTo>
                      <a:pt x="271" y="103"/>
                      <a:pt x="293" y="131"/>
                      <a:pt x="314" y="164"/>
                    </a:cubicBezTo>
                    <a:cubicBezTo>
                      <a:pt x="361" y="236"/>
                      <a:pt x="405" y="300"/>
                      <a:pt x="439" y="365"/>
                    </a:cubicBezTo>
                    <a:cubicBezTo>
                      <a:pt x="453" y="391"/>
                      <a:pt x="471" y="414"/>
                      <a:pt x="492" y="43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>
                <a:outerShdw blurRad="139700" dist="38100" dir="2700000" algn="tl" rotWithShape="0">
                  <a:prstClr val="black">
                    <a:alpha val="14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Freeform 6"/>
              <p:cNvSpPr>
                <a:spLocks/>
              </p:cNvSpPr>
              <p:nvPr/>
            </p:nvSpPr>
            <p:spPr bwMode="auto">
              <a:xfrm>
                <a:off x="7948613" y="0"/>
                <a:ext cx="1447800" cy="1276350"/>
              </a:xfrm>
              <a:custGeom>
                <a:avLst/>
                <a:gdLst>
                  <a:gd name="T0" fmla="*/ 0 w 492"/>
                  <a:gd name="T1" fmla="*/ 432 h 432"/>
                  <a:gd name="T2" fmla="*/ 132 w 492"/>
                  <a:gd name="T3" fmla="*/ 328 h 432"/>
                  <a:gd name="T4" fmla="*/ 275 w 492"/>
                  <a:gd name="T5" fmla="*/ 137 h 432"/>
                  <a:gd name="T6" fmla="*/ 360 w 492"/>
                  <a:gd name="T7" fmla="*/ 54 h 432"/>
                  <a:gd name="T8" fmla="*/ 450 w 492"/>
                  <a:gd name="T9" fmla="*/ 9 h 432"/>
                  <a:gd name="T10" fmla="*/ 492 w 492"/>
                  <a:gd name="T11" fmla="*/ 0 h 432"/>
                  <a:gd name="T12" fmla="*/ 341 w 492"/>
                  <a:gd name="T13" fmla="*/ 20 h 432"/>
                  <a:gd name="T14" fmla="*/ 255 w 492"/>
                  <a:gd name="T15" fmla="*/ 72 h 432"/>
                  <a:gd name="T16" fmla="*/ 178 w 492"/>
                  <a:gd name="T17" fmla="*/ 162 h 432"/>
                  <a:gd name="T18" fmla="*/ 52 w 492"/>
                  <a:gd name="T19" fmla="*/ 363 h 432"/>
                  <a:gd name="T20" fmla="*/ 0 w 492"/>
                  <a:gd name="T21" fmla="*/ 432 h 4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92" h="432">
                    <a:moveTo>
                      <a:pt x="0" y="432"/>
                    </a:moveTo>
                    <a:cubicBezTo>
                      <a:pt x="54" y="412"/>
                      <a:pt x="101" y="376"/>
                      <a:pt x="132" y="328"/>
                    </a:cubicBezTo>
                    <a:cubicBezTo>
                      <a:pt x="171" y="265"/>
                      <a:pt x="221" y="205"/>
                      <a:pt x="275" y="137"/>
                    </a:cubicBezTo>
                    <a:cubicBezTo>
                      <a:pt x="299" y="106"/>
                      <a:pt x="323" y="80"/>
                      <a:pt x="360" y="54"/>
                    </a:cubicBezTo>
                    <a:cubicBezTo>
                      <a:pt x="385" y="36"/>
                      <a:pt x="421" y="20"/>
                      <a:pt x="450" y="9"/>
                    </a:cubicBezTo>
                    <a:cubicBezTo>
                      <a:pt x="462" y="5"/>
                      <a:pt x="476" y="2"/>
                      <a:pt x="492" y="0"/>
                    </a:cubicBezTo>
                    <a:cubicBezTo>
                      <a:pt x="428" y="0"/>
                      <a:pt x="373" y="5"/>
                      <a:pt x="341" y="20"/>
                    </a:cubicBezTo>
                    <a:cubicBezTo>
                      <a:pt x="313" y="34"/>
                      <a:pt x="279" y="53"/>
                      <a:pt x="255" y="72"/>
                    </a:cubicBezTo>
                    <a:cubicBezTo>
                      <a:pt x="221" y="101"/>
                      <a:pt x="199" y="129"/>
                      <a:pt x="178" y="162"/>
                    </a:cubicBezTo>
                    <a:cubicBezTo>
                      <a:pt x="131" y="234"/>
                      <a:pt x="86" y="298"/>
                      <a:pt x="52" y="363"/>
                    </a:cubicBezTo>
                    <a:cubicBezTo>
                      <a:pt x="39" y="389"/>
                      <a:pt x="21" y="412"/>
                      <a:pt x="0" y="43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>
                <a:outerShdw blurRad="152400" dist="38100" dir="2700000" algn="tl" rotWithShape="0">
                  <a:prstClr val="black">
                    <a:alpha val="14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Freeform 7"/>
              <p:cNvSpPr>
                <a:spLocks/>
              </p:cNvSpPr>
              <p:nvPr/>
            </p:nvSpPr>
            <p:spPr bwMode="auto">
              <a:xfrm>
                <a:off x="2819401" y="0"/>
                <a:ext cx="6565900" cy="1368425"/>
              </a:xfrm>
              <a:custGeom>
                <a:avLst/>
                <a:gdLst>
                  <a:gd name="T0" fmla="*/ 2232 w 2232"/>
                  <a:gd name="T1" fmla="*/ 0 h 463"/>
                  <a:gd name="T2" fmla="*/ 2103 w 2232"/>
                  <a:gd name="T3" fmla="*/ 19 h 463"/>
                  <a:gd name="T4" fmla="*/ 2025 w 2232"/>
                  <a:gd name="T5" fmla="*/ 67 h 463"/>
                  <a:gd name="T6" fmla="*/ 1955 w 2232"/>
                  <a:gd name="T7" fmla="*/ 149 h 463"/>
                  <a:gd name="T8" fmla="*/ 1842 w 2232"/>
                  <a:gd name="T9" fmla="*/ 334 h 463"/>
                  <a:gd name="T10" fmla="*/ 1626 w 2232"/>
                  <a:gd name="T11" fmla="*/ 463 h 463"/>
                  <a:gd name="T12" fmla="*/ 606 w 2232"/>
                  <a:gd name="T13" fmla="*/ 463 h 463"/>
                  <a:gd name="T14" fmla="*/ 390 w 2232"/>
                  <a:gd name="T15" fmla="*/ 334 h 463"/>
                  <a:gd name="T16" fmla="*/ 277 w 2232"/>
                  <a:gd name="T17" fmla="*/ 149 h 463"/>
                  <a:gd name="T18" fmla="*/ 207 w 2232"/>
                  <a:gd name="T19" fmla="*/ 67 h 463"/>
                  <a:gd name="T20" fmla="*/ 129 w 2232"/>
                  <a:gd name="T21" fmla="*/ 19 h 463"/>
                  <a:gd name="T22" fmla="*/ 0 w 2232"/>
                  <a:gd name="T23" fmla="*/ 0 h 4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32" h="463">
                    <a:moveTo>
                      <a:pt x="2232" y="0"/>
                    </a:moveTo>
                    <a:cubicBezTo>
                      <a:pt x="2232" y="0"/>
                      <a:pt x="2142" y="0"/>
                      <a:pt x="2103" y="19"/>
                    </a:cubicBezTo>
                    <a:cubicBezTo>
                      <a:pt x="2077" y="31"/>
                      <a:pt x="2047" y="48"/>
                      <a:pt x="2025" y="67"/>
                    </a:cubicBezTo>
                    <a:cubicBezTo>
                      <a:pt x="1994" y="93"/>
                      <a:pt x="1974" y="119"/>
                      <a:pt x="1955" y="149"/>
                    </a:cubicBezTo>
                    <a:cubicBezTo>
                      <a:pt x="1913" y="216"/>
                      <a:pt x="1872" y="274"/>
                      <a:pt x="1842" y="334"/>
                    </a:cubicBezTo>
                    <a:cubicBezTo>
                      <a:pt x="1802" y="413"/>
                      <a:pt x="1718" y="463"/>
                      <a:pt x="1626" y="463"/>
                    </a:cubicBezTo>
                    <a:cubicBezTo>
                      <a:pt x="606" y="463"/>
                      <a:pt x="606" y="463"/>
                      <a:pt x="606" y="463"/>
                    </a:cubicBezTo>
                    <a:cubicBezTo>
                      <a:pt x="514" y="463"/>
                      <a:pt x="430" y="413"/>
                      <a:pt x="390" y="334"/>
                    </a:cubicBezTo>
                    <a:cubicBezTo>
                      <a:pt x="360" y="274"/>
                      <a:pt x="319" y="216"/>
                      <a:pt x="277" y="149"/>
                    </a:cubicBezTo>
                    <a:cubicBezTo>
                      <a:pt x="258" y="119"/>
                      <a:pt x="238" y="93"/>
                      <a:pt x="207" y="67"/>
                    </a:cubicBezTo>
                    <a:cubicBezTo>
                      <a:pt x="185" y="48"/>
                      <a:pt x="155" y="31"/>
                      <a:pt x="129" y="19"/>
                    </a:cubicBezTo>
                    <a:cubicBezTo>
                      <a:pt x="90" y="0"/>
                      <a:pt x="0" y="0"/>
                      <a:pt x="0" y="0"/>
                    </a:cubicBezTo>
                  </a:path>
                </a:pathLst>
              </a:custGeom>
              <a:gradFill>
                <a:gsLst>
                  <a:gs pos="100000">
                    <a:srgbClr val="3EDCFC"/>
                  </a:gs>
                  <a:gs pos="0">
                    <a:srgbClr val="01A0D9"/>
                  </a:gs>
                </a:gsLst>
                <a:lin ang="42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sp>
          <p:nvSpPr>
            <p:cNvPr id="102" name="Rectangle 101"/>
            <p:cNvSpPr/>
            <p:nvPr/>
          </p:nvSpPr>
          <p:spPr>
            <a:xfrm>
              <a:off x="3727569" y="178369"/>
              <a:ext cx="6373860" cy="707886"/>
            </a:xfrm>
            <a:prstGeom prst="rect">
              <a:avLst/>
            </a:prstGeom>
            <a:noFill/>
          </p:spPr>
          <p:txBody>
            <a:bodyPr wrap="none" lIns="91440" tIns="45720" rIns="91440" bIns="45720" anchor="ctr">
              <a:spAutoFit/>
            </a:bodyPr>
            <a:lstStyle/>
            <a:p>
              <a:pPr algn="ctr"/>
              <a:r>
                <a:rPr lang="en-US" sz="2400" spc="200" dirty="0">
                  <a:ln w="0">
                    <a:noFill/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SLD </a:t>
              </a:r>
              <a:r>
                <a:rPr lang="te-IN" sz="2400" spc="200" dirty="0">
                  <a:ln w="0">
                    <a:noFill/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వచ్చే రిస్క్ ఉన్న పిల్లల్లో కనిపించే సంకేతాలు</a:t>
              </a:r>
              <a:endParaRPr lang="en-GB" sz="2400" spc="200" dirty="0">
                <a:ln w="0">
                  <a:noFill/>
                </a:ln>
                <a:solidFill>
                  <a:schemeClr val="bg1"/>
                </a:solidFill>
                <a:latin typeface="Impact" panose="020B0806030902050204" pitchFamily="34" charset="0"/>
              </a:endParaRPr>
            </a:p>
            <a:p>
              <a:pPr algn="ctr"/>
              <a:r>
                <a:rPr lang="te-IN" sz="1600" spc="200" dirty="0">
                  <a:ln w="0">
                    <a:noFill/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5 సంవతసరాల వయసు పైబడిన పిల్లలు</a:t>
              </a:r>
              <a:endParaRPr lang="en-US" sz="1600" spc="200" dirty="0">
                <a:ln w="0">
                  <a:noFill/>
                </a:ln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725113" y="1881290"/>
              <a:ext cx="9017603" cy="338554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వారం, నెల, సంవత్సరం వంటి వాటి క్రమపద్ధతి తెలియదు. </a:t>
              </a:r>
              <a:endParaRPr lang="en-US" sz="1600" cap="none" spc="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3" name="Group 32"/>
            <p:cNvGrpSpPr/>
            <p:nvPr/>
          </p:nvGrpSpPr>
          <p:grpSpPr>
            <a:xfrm>
              <a:off x="1127358" y="1855644"/>
              <a:ext cx="383438" cy="365760"/>
              <a:chOff x="2007314" y="2285590"/>
              <a:chExt cx="383438" cy="365760"/>
            </a:xfrm>
          </p:grpSpPr>
          <p:sp>
            <p:nvSpPr>
              <p:cNvPr id="31" name="Oval 30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007314" y="2314582"/>
                <a:ext cx="383438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10</a:t>
                </a:r>
              </a:p>
            </p:txBody>
          </p:sp>
        </p:grpSp>
        <p:sp>
          <p:nvSpPr>
            <p:cNvPr id="44" name="Rectangle 43"/>
            <p:cNvSpPr/>
            <p:nvPr/>
          </p:nvSpPr>
          <p:spPr>
            <a:xfrm>
              <a:off x="1725113" y="2464098"/>
              <a:ext cx="5351145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ఎక్కువ పదాలు, చిత్రాలు ఉన్న పేజీ చూస్తే గందరగోళంగా అనిపిస్తుంది</a:t>
              </a:r>
            </a:p>
          </p:txBody>
        </p:sp>
        <p:grpSp>
          <p:nvGrpSpPr>
            <p:cNvPr id="4" name="Group 44"/>
            <p:cNvGrpSpPr/>
            <p:nvPr/>
          </p:nvGrpSpPr>
          <p:grpSpPr>
            <a:xfrm>
              <a:off x="1127358" y="2438452"/>
              <a:ext cx="374600" cy="365760"/>
              <a:chOff x="2007314" y="2285590"/>
              <a:chExt cx="374600" cy="365760"/>
            </a:xfrm>
          </p:grpSpPr>
          <p:sp>
            <p:nvSpPr>
              <p:cNvPr id="50" name="Oval 49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007314" y="2314582"/>
                <a:ext cx="373564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11</a:t>
                </a:r>
              </a:p>
            </p:txBody>
          </p:sp>
        </p:grpSp>
        <p:sp>
          <p:nvSpPr>
            <p:cNvPr id="72" name="Rectangle 71"/>
            <p:cNvSpPr/>
            <p:nvPr/>
          </p:nvSpPr>
          <p:spPr>
            <a:xfrm>
              <a:off x="1733952" y="3045600"/>
              <a:ext cx="5783956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ఒక విషయంలో బాగా చేస్తారు కానీ మిగిలినవాటిలో అంత సరిగా చేయలేరు.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5" name="Group 72"/>
            <p:cNvGrpSpPr/>
            <p:nvPr/>
          </p:nvGrpSpPr>
          <p:grpSpPr>
            <a:xfrm>
              <a:off x="1136197" y="3019954"/>
              <a:ext cx="383438" cy="365760"/>
              <a:chOff x="2007314" y="2285590"/>
              <a:chExt cx="383438" cy="365760"/>
            </a:xfrm>
          </p:grpSpPr>
          <p:sp>
            <p:nvSpPr>
              <p:cNvPr id="78" name="Oval 77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007314" y="2314582"/>
                <a:ext cx="383438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12</a:t>
                </a:r>
              </a:p>
            </p:txBody>
          </p:sp>
        </p:grpSp>
        <p:sp>
          <p:nvSpPr>
            <p:cNvPr id="82" name="Rectangle 81"/>
            <p:cNvSpPr/>
            <p:nvPr/>
          </p:nvSpPr>
          <p:spPr>
            <a:xfrm>
              <a:off x="1733952" y="3628674"/>
              <a:ext cx="6120586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దినచర్య/అలవాటైన పనులలో మార్పులు వచ్చినప్పుడు అసహనంగా ఉంటారు.</a:t>
              </a:r>
            </a:p>
          </p:txBody>
        </p:sp>
        <p:grpSp>
          <p:nvGrpSpPr>
            <p:cNvPr id="6" name="Group 82"/>
            <p:cNvGrpSpPr/>
            <p:nvPr/>
          </p:nvGrpSpPr>
          <p:grpSpPr>
            <a:xfrm>
              <a:off x="1136197" y="3603028"/>
              <a:ext cx="383438" cy="365760"/>
              <a:chOff x="2007314" y="2285590"/>
              <a:chExt cx="383438" cy="365760"/>
            </a:xfrm>
          </p:grpSpPr>
          <p:sp>
            <p:nvSpPr>
              <p:cNvPr id="88" name="Oval 87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2007314" y="2314582"/>
                <a:ext cx="383438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13</a:t>
                </a:r>
              </a:p>
            </p:txBody>
          </p:sp>
        </p:grpSp>
        <p:sp>
          <p:nvSpPr>
            <p:cNvPr id="92" name="Rectangle 91"/>
            <p:cNvSpPr/>
            <p:nvPr/>
          </p:nvSpPr>
          <p:spPr>
            <a:xfrm>
              <a:off x="1733952" y="4164695"/>
              <a:ext cx="4743606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మాట్లాడటం లేదా భాషా అభివృద్ధిలో ఆలస్యం జరిగి ఉంటుంది.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7" name="Group 92"/>
            <p:cNvGrpSpPr/>
            <p:nvPr/>
          </p:nvGrpSpPr>
          <p:grpSpPr>
            <a:xfrm>
              <a:off x="1136197" y="4139049"/>
              <a:ext cx="383438" cy="365760"/>
              <a:chOff x="2007314" y="2285590"/>
              <a:chExt cx="383438" cy="365760"/>
            </a:xfrm>
          </p:grpSpPr>
          <p:sp>
            <p:nvSpPr>
              <p:cNvPr id="98" name="Oval 97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2007314" y="2314582"/>
                <a:ext cx="383438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14</a:t>
                </a:r>
              </a:p>
            </p:txBody>
          </p:sp>
        </p:grpSp>
        <p:sp>
          <p:nvSpPr>
            <p:cNvPr id="104" name="Rectangle 103"/>
            <p:cNvSpPr/>
            <p:nvPr/>
          </p:nvSpPr>
          <p:spPr>
            <a:xfrm>
              <a:off x="1733952" y="4676343"/>
              <a:ext cx="6197530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సంఖ్యలతో లెక్కలు చేసే సమయంలో క్రమాన్ని పాటించడంలో ఇబ్బంది పడతారు.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8" name="Group 104"/>
            <p:cNvGrpSpPr/>
            <p:nvPr/>
          </p:nvGrpSpPr>
          <p:grpSpPr>
            <a:xfrm>
              <a:off x="1136197" y="4650697"/>
              <a:ext cx="383438" cy="365760"/>
              <a:chOff x="2007314" y="2285590"/>
              <a:chExt cx="383438" cy="365760"/>
            </a:xfrm>
          </p:grpSpPr>
          <p:sp>
            <p:nvSpPr>
              <p:cNvPr id="110" name="Oval 109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2007314" y="2314582"/>
                <a:ext cx="383438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15</a:t>
                </a:r>
              </a:p>
            </p:txBody>
          </p:sp>
        </p:grpSp>
        <p:sp>
          <p:nvSpPr>
            <p:cNvPr id="114" name="Rectangle 113"/>
            <p:cNvSpPr/>
            <p:nvPr/>
          </p:nvSpPr>
          <p:spPr>
            <a:xfrm>
              <a:off x="1733952" y="5179954"/>
              <a:ext cx="5335115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ఎక్కాలు (టేబుల్స్) కంఠస్థం చేయడంలో ఇబ్బందులు ఎదుర్కొంటారు.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9" name="Group 114"/>
            <p:cNvGrpSpPr/>
            <p:nvPr/>
          </p:nvGrpSpPr>
          <p:grpSpPr>
            <a:xfrm>
              <a:off x="1136197" y="5181740"/>
              <a:ext cx="383438" cy="365760"/>
              <a:chOff x="2007314" y="2285590"/>
              <a:chExt cx="383438" cy="365760"/>
            </a:xfrm>
          </p:grpSpPr>
          <p:sp>
            <p:nvSpPr>
              <p:cNvPr id="120" name="Oval 119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2007314" y="2314582"/>
                <a:ext cx="383438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16</a:t>
                </a:r>
              </a:p>
            </p:txBody>
          </p:sp>
        </p:grpSp>
        <p:sp>
          <p:nvSpPr>
            <p:cNvPr id="124" name="Rectangle 123"/>
            <p:cNvSpPr/>
            <p:nvPr/>
          </p:nvSpPr>
          <p:spPr>
            <a:xfrm>
              <a:off x="1733952" y="5703524"/>
              <a:ext cx="2097049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చాల నెమ్మదిగా రాస్తారు. 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13" name="Group 124"/>
            <p:cNvGrpSpPr/>
            <p:nvPr/>
          </p:nvGrpSpPr>
          <p:grpSpPr>
            <a:xfrm>
              <a:off x="1136197" y="5705310"/>
              <a:ext cx="383438" cy="365760"/>
              <a:chOff x="2007314" y="2285590"/>
              <a:chExt cx="383438" cy="365760"/>
            </a:xfrm>
          </p:grpSpPr>
          <p:sp>
            <p:nvSpPr>
              <p:cNvPr id="130" name="Oval 129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2007314" y="2314582"/>
                <a:ext cx="383438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17</a:t>
                </a:r>
              </a:p>
            </p:txBody>
          </p:sp>
        </p:grpSp>
        <p:sp>
          <p:nvSpPr>
            <p:cNvPr id="75" name="Rectangle 74"/>
            <p:cNvSpPr/>
            <p:nvPr/>
          </p:nvSpPr>
          <p:spPr>
            <a:xfrm>
              <a:off x="1735523" y="6214141"/>
              <a:ext cx="3009157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అసహనంగా లేదా చిరాకుగా ఉంటారు.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15" name="Group 75"/>
            <p:cNvGrpSpPr/>
            <p:nvPr/>
          </p:nvGrpSpPr>
          <p:grpSpPr>
            <a:xfrm>
              <a:off x="1137768" y="6215927"/>
              <a:ext cx="383438" cy="365760"/>
              <a:chOff x="2007314" y="2285590"/>
              <a:chExt cx="383438" cy="365760"/>
            </a:xfrm>
          </p:grpSpPr>
          <p:sp>
            <p:nvSpPr>
              <p:cNvPr id="77" name="Oval 76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2007314" y="2314582"/>
                <a:ext cx="383438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18</a:t>
                </a:r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870333" y="1178806"/>
              <a:ext cx="1062026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e-IN" i="1" dirty="0"/>
                <a:t>మోటారు నైపుణ్యాలు, భాష, అవగాహన మరియు సామాజిక నైపుణ్యాలలో జాప్యాలు అభివృద్ధి ఆలస్యం యొక్క ప్రారంభ సూచికలు</a:t>
              </a:r>
              <a:r>
                <a:rPr lang="en-GB" i="1" dirty="0"/>
                <a:t>.</a:t>
              </a:r>
              <a:endParaRPr lang="en-US" i="1" dirty="0"/>
            </a:p>
            <a:p>
              <a:pPr algn="ctr"/>
              <a:endParaRPr lang="en-US" i="1" dirty="0"/>
            </a:p>
          </p:txBody>
        </p:sp>
        <p:pic>
          <p:nvPicPr>
            <p:cNvPr id="45" name="Picture 44" descr="ND Logo + Tag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87526" y="6083969"/>
              <a:ext cx="1219200" cy="5371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36719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433137" y="-6349"/>
            <a:ext cx="11399199" cy="6627501"/>
            <a:chOff x="433137" y="-6349"/>
            <a:chExt cx="11399199" cy="6627501"/>
          </a:xfrm>
        </p:grpSpPr>
        <p:grpSp>
          <p:nvGrpSpPr>
            <p:cNvPr id="2" name="Group 100"/>
            <p:cNvGrpSpPr/>
            <p:nvPr/>
          </p:nvGrpSpPr>
          <p:grpSpPr>
            <a:xfrm>
              <a:off x="2085974" y="-6349"/>
              <a:ext cx="9746362" cy="1202154"/>
              <a:chOff x="2336800" y="-6350"/>
              <a:chExt cx="7495821" cy="1374775"/>
            </a:xfrm>
          </p:grpSpPr>
          <p:sp>
            <p:nvSpPr>
              <p:cNvPr id="12" name="Freeform 7"/>
              <p:cNvSpPr>
                <a:spLocks/>
              </p:cNvSpPr>
              <p:nvPr/>
            </p:nvSpPr>
            <p:spPr bwMode="auto">
              <a:xfrm>
                <a:off x="2336800" y="1"/>
                <a:ext cx="7495821" cy="1282700"/>
              </a:xfrm>
              <a:custGeom>
                <a:avLst/>
                <a:gdLst>
                  <a:gd name="T0" fmla="*/ 2232 w 2232"/>
                  <a:gd name="T1" fmla="*/ 0 h 463"/>
                  <a:gd name="T2" fmla="*/ 2103 w 2232"/>
                  <a:gd name="T3" fmla="*/ 19 h 463"/>
                  <a:gd name="T4" fmla="*/ 2025 w 2232"/>
                  <a:gd name="T5" fmla="*/ 67 h 463"/>
                  <a:gd name="T6" fmla="*/ 1955 w 2232"/>
                  <a:gd name="T7" fmla="*/ 149 h 463"/>
                  <a:gd name="T8" fmla="*/ 1842 w 2232"/>
                  <a:gd name="T9" fmla="*/ 334 h 463"/>
                  <a:gd name="T10" fmla="*/ 1626 w 2232"/>
                  <a:gd name="T11" fmla="*/ 463 h 463"/>
                  <a:gd name="T12" fmla="*/ 606 w 2232"/>
                  <a:gd name="T13" fmla="*/ 463 h 463"/>
                  <a:gd name="T14" fmla="*/ 390 w 2232"/>
                  <a:gd name="T15" fmla="*/ 334 h 463"/>
                  <a:gd name="T16" fmla="*/ 277 w 2232"/>
                  <a:gd name="T17" fmla="*/ 149 h 463"/>
                  <a:gd name="T18" fmla="*/ 207 w 2232"/>
                  <a:gd name="T19" fmla="*/ 67 h 463"/>
                  <a:gd name="T20" fmla="*/ 129 w 2232"/>
                  <a:gd name="T21" fmla="*/ 19 h 463"/>
                  <a:gd name="T22" fmla="*/ 0 w 2232"/>
                  <a:gd name="T23" fmla="*/ 0 h 4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32" h="463">
                    <a:moveTo>
                      <a:pt x="2232" y="0"/>
                    </a:moveTo>
                    <a:cubicBezTo>
                      <a:pt x="2232" y="0"/>
                      <a:pt x="2142" y="0"/>
                      <a:pt x="2103" y="19"/>
                    </a:cubicBezTo>
                    <a:cubicBezTo>
                      <a:pt x="2077" y="31"/>
                      <a:pt x="2047" y="48"/>
                      <a:pt x="2025" y="67"/>
                    </a:cubicBezTo>
                    <a:cubicBezTo>
                      <a:pt x="1994" y="93"/>
                      <a:pt x="1974" y="119"/>
                      <a:pt x="1955" y="149"/>
                    </a:cubicBezTo>
                    <a:cubicBezTo>
                      <a:pt x="1913" y="216"/>
                      <a:pt x="1872" y="274"/>
                      <a:pt x="1842" y="334"/>
                    </a:cubicBezTo>
                    <a:cubicBezTo>
                      <a:pt x="1802" y="413"/>
                      <a:pt x="1718" y="463"/>
                      <a:pt x="1626" y="463"/>
                    </a:cubicBezTo>
                    <a:cubicBezTo>
                      <a:pt x="606" y="463"/>
                      <a:pt x="606" y="463"/>
                      <a:pt x="606" y="463"/>
                    </a:cubicBezTo>
                    <a:cubicBezTo>
                      <a:pt x="514" y="463"/>
                      <a:pt x="430" y="413"/>
                      <a:pt x="390" y="334"/>
                    </a:cubicBezTo>
                    <a:cubicBezTo>
                      <a:pt x="360" y="274"/>
                      <a:pt x="319" y="216"/>
                      <a:pt x="277" y="149"/>
                    </a:cubicBezTo>
                    <a:cubicBezTo>
                      <a:pt x="258" y="119"/>
                      <a:pt x="238" y="93"/>
                      <a:pt x="207" y="67"/>
                    </a:cubicBezTo>
                    <a:cubicBezTo>
                      <a:pt x="185" y="48"/>
                      <a:pt x="155" y="31"/>
                      <a:pt x="129" y="19"/>
                    </a:cubicBezTo>
                    <a:cubicBezTo>
                      <a:pt x="90" y="0"/>
                      <a:pt x="0" y="0"/>
                      <a:pt x="0" y="0"/>
                    </a:cubicBezTo>
                  </a:path>
                </a:pathLst>
              </a:custGeom>
              <a:gradFill flip="none" rotWithShape="1">
                <a:gsLst>
                  <a:gs pos="0">
                    <a:srgbClr val="3EDCFC"/>
                  </a:gs>
                  <a:gs pos="63000">
                    <a:srgbClr val="01A0D9"/>
                  </a:gs>
                </a:gsLst>
                <a:lin ang="54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" name="Freeform 5"/>
              <p:cNvSpPr>
                <a:spLocks/>
              </p:cNvSpPr>
              <p:nvPr/>
            </p:nvSpPr>
            <p:spPr bwMode="auto">
              <a:xfrm>
                <a:off x="2798763" y="-6350"/>
                <a:ext cx="1447800" cy="1282700"/>
              </a:xfrm>
              <a:custGeom>
                <a:avLst/>
                <a:gdLst>
                  <a:gd name="T0" fmla="*/ 492 w 492"/>
                  <a:gd name="T1" fmla="*/ 434 h 434"/>
                  <a:gd name="T2" fmla="*/ 360 w 492"/>
                  <a:gd name="T3" fmla="*/ 330 h 434"/>
                  <a:gd name="T4" fmla="*/ 217 w 492"/>
                  <a:gd name="T5" fmla="*/ 139 h 434"/>
                  <a:gd name="T6" fmla="*/ 132 w 492"/>
                  <a:gd name="T7" fmla="*/ 56 h 434"/>
                  <a:gd name="T8" fmla="*/ 41 w 492"/>
                  <a:gd name="T9" fmla="*/ 11 h 434"/>
                  <a:gd name="T10" fmla="*/ 0 w 492"/>
                  <a:gd name="T11" fmla="*/ 2 h 434"/>
                  <a:gd name="T12" fmla="*/ 151 w 492"/>
                  <a:gd name="T13" fmla="*/ 22 h 434"/>
                  <a:gd name="T14" fmla="*/ 237 w 492"/>
                  <a:gd name="T15" fmla="*/ 74 h 434"/>
                  <a:gd name="T16" fmla="*/ 314 w 492"/>
                  <a:gd name="T17" fmla="*/ 164 h 434"/>
                  <a:gd name="T18" fmla="*/ 439 w 492"/>
                  <a:gd name="T19" fmla="*/ 365 h 434"/>
                  <a:gd name="T20" fmla="*/ 492 w 492"/>
                  <a:gd name="T21" fmla="*/ 434 h 4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92" h="434">
                    <a:moveTo>
                      <a:pt x="492" y="434"/>
                    </a:moveTo>
                    <a:cubicBezTo>
                      <a:pt x="438" y="414"/>
                      <a:pt x="391" y="378"/>
                      <a:pt x="360" y="330"/>
                    </a:cubicBezTo>
                    <a:cubicBezTo>
                      <a:pt x="320" y="267"/>
                      <a:pt x="270" y="207"/>
                      <a:pt x="217" y="139"/>
                    </a:cubicBezTo>
                    <a:cubicBezTo>
                      <a:pt x="193" y="108"/>
                      <a:pt x="169" y="82"/>
                      <a:pt x="132" y="56"/>
                    </a:cubicBezTo>
                    <a:cubicBezTo>
                      <a:pt x="106" y="38"/>
                      <a:pt x="71" y="22"/>
                      <a:pt x="41" y="11"/>
                    </a:cubicBezTo>
                    <a:cubicBezTo>
                      <a:pt x="30" y="7"/>
                      <a:pt x="15" y="4"/>
                      <a:pt x="0" y="2"/>
                    </a:cubicBezTo>
                    <a:cubicBezTo>
                      <a:pt x="70" y="0"/>
                      <a:pt x="119" y="7"/>
                      <a:pt x="151" y="22"/>
                    </a:cubicBezTo>
                    <a:cubicBezTo>
                      <a:pt x="179" y="36"/>
                      <a:pt x="213" y="55"/>
                      <a:pt x="237" y="74"/>
                    </a:cubicBezTo>
                    <a:cubicBezTo>
                      <a:pt x="271" y="103"/>
                      <a:pt x="293" y="131"/>
                      <a:pt x="314" y="164"/>
                    </a:cubicBezTo>
                    <a:cubicBezTo>
                      <a:pt x="361" y="236"/>
                      <a:pt x="405" y="300"/>
                      <a:pt x="439" y="365"/>
                    </a:cubicBezTo>
                    <a:cubicBezTo>
                      <a:pt x="453" y="391"/>
                      <a:pt x="471" y="414"/>
                      <a:pt x="492" y="43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>
                <a:outerShdw blurRad="139700" dist="38100" dir="2700000" algn="tl" rotWithShape="0">
                  <a:prstClr val="black">
                    <a:alpha val="14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Freeform 6"/>
              <p:cNvSpPr>
                <a:spLocks/>
              </p:cNvSpPr>
              <p:nvPr/>
            </p:nvSpPr>
            <p:spPr bwMode="auto">
              <a:xfrm>
                <a:off x="7948613" y="0"/>
                <a:ext cx="1447800" cy="1276350"/>
              </a:xfrm>
              <a:custGeom>
                <a:avLst/>
                <a:gdLst>
                  <a:gd name="T0" fmla="*/ 0 w 492"/>
                  <a:gd name="T1" fmla="*/ 432 h 432"/>
                  <a:gd name="T2" fmla="*/ 132 w 492"/>
                  <a:gd name="T3" fmla="*/ 328 h 432"/>
                  <a:gd name="T4" fmla="*/ 275 w 492"/>
                  <a:gd name="T5" fmla="*/ 137 h 432"/>
                  <a:gd name="T6" fmla="*/ 360 w 492"/>
                  <a:gd name="T7" fmla="*/ 54 h 432"/>
                  <a:gd name="T8" fmla="*/ 450 w 492"/>
                  <a:gd name="T9" fmla="*/ 9 h 432"/>
                  <a:gd name="T10" fmla="*/ 492 w 492"/>
                  <a:gd name="T11" fmla="*/ 0 h 432"/>
                  <a:gd name="T12" fmla="*/ 341 w 492"/>
                  <a:gd name="T13" fmla="*/ 20 h 432"/>
                  <a:gd name="T14" fmla="*/ 255 w 492"/>
                  <a:gd name="T15" fmla="*/ 72 h 432"/>
                  <a:gd name="T16" fmla="*/ 178 w 492"/>
                  <a:gd name="T17" fmla="*/ 162 h 432"/>
                  <a:gd name="T18" fmla="*/ 52 w 492"/>
                  <a:gd name="T19" fmla="*/ 363 h 432"/>
                  <a:gd name="T20" fmla="*/ 0 w 492"/>
                  <a:gd name="T21" fmla="*/ 432 h 4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92" h="432">
                    <a:moveTo>
                      <a:pt x="0" y="432"/>
                    </a:moveTo>
                    <a:cubicBezTo>
                      <a:pt x="54" y="412"/>
                      <a:pt x="101" y="376"/>
                      <a:pt x="132" y="328"/>
                    </a:cubicBezTo>
                    <a:cubicBezTo>
                      <a:pt x="171" y="265"/>
                      <a:pt x="221" y="205"/>
                      <a:pt x="275" y="137"/>
                    </a:cubicBezTo>
                    <a:cubicBezTo>
                      <a:pt x="299" y="106"/>
                      <a:pt x="323" y="80"/>
                      <a:pt x="360" y="54"/>
                    </a:cubicBezTo>
                    <a:cubicBezTo>
                      <a:pt x="385" y="36"/>
                      <a:pt x="421" y="20"/>
                      <a:pt x="450" y="9"/>
                    </a:cubicBezTo>
                    <a:cubicBezTo>
                      <a:pt x="462" y="5"/>
                      <a:pt x="476" y="2"/>
                      <a:pt x="492" y="0"/>
                    </a:cubicBezTo>
                    <a:cubicBezTo>
                      <a:pt x="428" y="0"/>
                      <a:pt x="373" y="5"/>
                      <a:pt x="341" y="20"/>
                    </a:cubicBezTo>
                    <a:cubicBezTo>
                      <a:pt x="313" y="34"/>
                      <a:pt x="279" y="53"/>
                      <a:pt x="255" y="72"/>
                    </a:cubicBezTo>
                    <a:cubicBezTo>
                      <a:pt x="221" y="101"/>
                      <a:pt x="199" y="129"/>
                      <a:pt x="178" y="162"/>
                    </a:cubicBezTo>
                    <a:cubicBezTo>
                      <a:pt x="131" y="234"/>
                      <a:pt x="86" y="298"/>
                      <a:pt x="52" y="363"/>
                    </a:cubicBezTo>
                    <a:cubicBezTo>
                      <a:pt x="39" y="389"/>
                      <a:pt x="21" y="412"/>
                      <a:pt x="0" y="43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>
                <a:outerShdw blurRad="152400" dist="38100" dir="2700000" algn="tl" rotWithShape="0">
                  <a:prstClr val="black">
                    <a:alpha val="14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Freeform 7"/>
              <p:cNvSpPr>
                <a:spLocks/>
              </p:cNvSpPr>
              <p:nvPr/>
            </p:nvSpPr>
            <p:spPr bwMode="auto">
              <a:xfrm>
                <a:off x="2819401" y="0"/>
                <a:ext cx="6565900" cy="1368425"/>
              </a:xfrm>
              <a:custGeom>
                <a:avLst/>
                <a:gdLst>
                  <a:gd name="T0" fmla="*/ 2232 w 2232"/>
                  <a:gd name="T1" fmla="*/ 0 h 463"/>
                  <a:gd name="T2" fmla="*/ 2103 w 2232"/>
                  <a:gd name="T3" fmla="*/ 19 h 463"/>
                  <a:gd name="T4" fmla="*/ 2025 w 2232"/>
                  <a:gd name="T5" fmla="*/ 67 h 463"/>
                  <a:gd name="T6" fmla="*/ 1955 w 2232"/>
                  <a:gd name="T7" fmla="*/ 149 h 463"/>
                  <a:gd name="T8" fmla="*/ 1842 w 2232"/>
                  <a:gd name="T9" fmla="*/ 334 h 463"/>
                  <a:gd name="T10" fmla="*/ 1626 w 2232"/>
                  <a:gd name="T11" fmla="*/ 463 h 463"/>
                  <a:gd name="T12" fmla="*/ 606 w 2232"/>
                  <a:gd name="T13" fmla="*/ 463 h 463"/>
                  <a:gd name="T14" fmla="*/ 390 w 2232"/>
                  <a:gd name="T15" fmla="*/ 334 h 463"/>
                  <a:gd name="T16" fmla="*/ 277 w 2232"/>
                  <a:gd name="T17" fmla="*/ 149 h 463"/>
                  <a:gd name="T18" fmla="*/ 207 w 2232"/>
                  <a:gd name="T19" fmla="*/ 67 h 463"/>
                  <a:gd name="T20" fmla="*/ 129 w 2232"/>
                  <a:gd name="T21" fmla="*/ 19 h 463"/>
                  <a:gd name="T22" fmla="*/ 0 w 2232"/>
                  <a:gd name="T23" fmla="*/ 0 h 4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32" h="463">
                    <a:moveTo>
                      <a:pt x="2232" y="0"/>
                    </a:moveTo>
                    <a:cubicBezTo>
                      <a:pt x="2232" y="0"/>
                      <a:pt x="2142" y="0"/>
                      <a:pt x="2103" y="19"/>
                    </a:cubicBezTo>
                    <a:cubicBezTo>
                      <a:pt x="2077" y="31"/>
                      <a:pt x="2047" y="48"/>
                      <a:pt x="2025" y="67"/>
                    </a:cubicBezTo>
                    <a:cubicBezTo>
                      <a:pt x="1994" y="93"/>
                      <a:pt x="1974" y="119"/>
                      <a:pt x="1955" y="149"/>
                    </a:cubicBezTo>
                    <a:cubicBezTo>
                      <a:pt x="1913" y="216"/>
                      <a:pt x="1872" y="274"/>
                      <a:pt x="1842" y="334"/>
                    </a:cubicBezTo>
                    <a:cubicBezTo>
                      <a:pt x="1802" y="413"/>
                      <a:pt x="1718" y="463"/>
                      <a:pt x="1626" y="463"/>
                    </a:cubicBezTo>
                    <a:cubicBezTo>
                      <a:pt x="606" y="463"/>
                      <a:pt x="606" y="463"/>
                      <a:pt x="606" y="463"/>
                    </a:cubicBezTo>
                    <a:cubicBezTo>
                      <a:pt x="514" y="463"/>
                      <a:pt x="430" y="413"/>
                      <a:pt x="390" y="334"/>
                    </a:cubicBezTo>
                    <a:cubicBezTo>
                      <a:pt x="360" y="274"/>
                      <a:pt x="319" y="216"/>
                      <a:pt x="277" y="149"/>
                    </a:cubicBezTo>
                    <a:cubicBezTo>
                      <a:pt x="258" y="119"/>
                      <a:pt x="238" y="93"/>
                      <a:pt x="207" y="67"/>
                    </a:cubicBezTo>
                    <a:cubicBezTo>
                      <a:pt x="185" y="48"/>
                      <a:pt x="155" y="31"/>
                      <a:pt x="129" y="19"/>
                    </a:cubicBezTo>
                    <a:cubicBezTo>
                      <a:pt x="90" y="0"/>
                      <a:pt x="0" y="0"/>
                      <a:pt x="0" y="0"/>
                    </a:cubicBezTo>
                  </a:path>
                </a:pathLst>
              </a:custGeom>
              <a:gradFill>
                <a:gsLst>
                  <a:gs pos="100000">
                    <a:srgbClr val="3EDCFC"/>
                  </a:gs>
                  <a:gs pos="0">
                    <a:srgbClr val="01A0D9"/>
                  </a:gs>
                </a:gsLst>
                <a:lin ang="42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sp>
          <p:nvSpPr>
            <p:cNvPr id="102" name="Rectangle 101"/>
            <p:cNvSpPr/>
            <p:nvPr/>
          </p:nvSpPr>
          <p:spPr>
            <a:xfrm>
              <a:off x="3727569" y="162980"/>
              <a:ext cx="6373860" cy="738664"/>
            </a:xfrm>
            <a:prstGeom prst="rect">
              <a:avLst/>
            </a:prstGeom>
            <a:noFill/>
          </p:spPr>
          <p:txBody>
            <a:bodyPr wrap="none" lIns="91440" tIns="45720" rIns="91440" bIns="45720" anchor="ctr">
              <a:spAutoFit/>
            </a:bodyPr>
            <a:lstStyle/>
            <a:p>
              <a:pPr algn="ctr"/>
              <a:r>
                <a:rPr lang="en-US" sz="2400" spc="200" dirty="0">
                  <a:ln w="0">
                    <a:noFill/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SLD </a:t>
              </a:r>
              <a:r>
                <a:rPr lang="te-IN" sz="2400" spc="200" dirty="0">
                  <a:ln w="0">
                    <a:noFill/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వచ్చే రిస్క్ ఉన్న పిల్లల్లో కనిపించే సంకేతాలు</a:t>
              </a:r>
              <a:endParaRPr lang="en-GB" sz="2400" spc="200" dirty="0">
                <a:ln w="0">
                  <a:noFill/>
                </a:ln>
                <a:solidFill>
                  <a:schemeClr val="bg1"/>
                </a:solidFill>
                <a:latin typeface="Impact" panose="020B0806030902050204" pitchFamily="34" charset="0"/>
              </a:endParaRPr>
            </a:p>
            <a:p>
              <a:pPr algn="ctr"/>
              <a:r>
                <a:rPr lang="te-IN" spc="200" dirty="0">
                  <a:ln w="0">
                    <a:noFill/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5 సంవతసరాల వయసు పైబడిన పిల్లలు </a:t>
              </a:r>
              <a:endParaRPr lang="en-US" spc="200" dirty="0">
                <a:ln w="0">
                  <a:noFill/>
                </a:ln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676987" y="2145985"/>
              <a:ext cx="9017603" cy="338554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అవివేకంగా, ఆలోచించకుండా వ్యవహరిస్తున్నట్టు కనిపిస్తుంది.</a:t>
              </a:r>
            </a:p>
          </p:txBody>
        </p:sp>
        <p:grpSp>
          <p:nvGrpSpPr>
            <p:cNvPr id="3" name="Group 32"/>
            <p:cNvGrpSpPr/>
            <p:nvPr/>
          </p:nvGrpSpPr>
          <p:grpSpPr>
            <a:xfrm>
              <a:off x="1079232" y="2120339"/>
              <a:ext cx="383438" cy="365760"/>
              <a:chOff x="2007314" y="2285590"/>
              <a:chExt cx="383438" cy="365760"/>
            </a:xfrm>
          </p:grpSpPr>
          <p:sp>
            <p:nvSpPr>
              <p:cNvPr id="31" name="Oval 30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007314" y="2314582"/>
                <a:ext cx="383438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19</a:t>
                </a:r>
              </a:p>
            </p:txBody>
          </p:sp>
        </p:grpSp>
        <p:sp>
          <p:nvSpPr>
            <p:cNvPr id="44" name="Rectangle 43"/>
            <p:cNvSpPr/>
            <p:nvPr/>
          </p:nvSpPr>
          <p:spPr>
            <a:xfrm>
              <a:off x="1676987" y="2728793"/>
              <a:ext cx="5001690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సులభమైన విషయాలు బాగా అర్థం అవుతాయి, క్లిష్టమైనవి కాదు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4" name="Group 44"/>
            <p:cNvGrpSpPr/>
            <p:nvPr/>
          </p:nvGrpSpPr>
          <p:grpSpPr>
            <a:xfrm>
              <a:off x="1079232" y="2703147"/>
              <a:ext cx="383438" cy="365760"/>
              <a:chOff x="2007314" y="2285590"/>
              <a:chExt cx="383438" cy="365760"/>
            </a:xfrm>
          </p:grpSpPr>
          <p:sp>
            <p:nvSpPr>
              <p:cNvPr id="50" name="Oval 49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007314" y="2314582"/>
                <a:ext cx="383438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20</a:t>
                </a:r>
              </a:p>
            </p:txBody>
          </p:sp>
        </p:grpSp>
        <p:sp>
          <p:nvSpPr>
            <p:cNvPr id="72" name="Rectangle 71"/>
            <p:cNvSpPr/>
            <p:nvPr/>
          </p:nvSpPr>
          <p:spPr>
            <a:xfrm>
              <a:off x="1685826" y="3310295"/>
              <a:ext cx="7648248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పఠనా పటిమ సరిగాఉండకపోవడం. కామా వంటి విరామాలు గమనించకుండా  పదం పదం చదవడం.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5" name="Group 72"/>
            <p:cNvGrpSpPr/>
            <p:nvPr/>
          </p:nvGrpSpPr>
          <p:grpSpPr>
            <a:xfrm>
              <a:off x="1088071" y="3284649"/>
              <a:ext cx="383438" cy="365760"/>
              <a:chOff x="2007314" y="2285590"/>
              <a:chExt cx="383438" cy="365760"/>
            </a:xfrm>
          </p:grpSpPr>
          <p:sp>
            <p:nvSpPr>
              <p:cNvPr id="78" name="Oval 77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007314" y="2314582"/>
                <a:ext cx="383438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21</a:t>
                </a:r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894396" y="1335217"/>
              <a:ext cx="1062026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e-IN" i="1" dirty="0"/>
                <a:t>మోటారు నైపుణ్యాలు, భాష, అవగాహన మరియు సామాజిక నైపుణ్యాలలో జాప్యాలు అభివృద్ధి ఆలస్యం యొక్క ప్రారంభ సూచికలు</a:t>
              </a:r>
              <a:r>
                <a:rPr lang="en-GB" i="1" dirty="0"/>
                <a:t>.</a:t>
              </a:r>
              <a:endParaRPr lang="en-US" i="1" dirty="0"/>
            </a:p>
            <a:p>
              <a:pPr algn="ctr"/>
              <a:endParaRPr lang="en-US" i="1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33137" y="4838979"/>
              <a:ext cx="9878481" cy="156966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te-IN" sz="1600" b="1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గమనిక: ప్రతి </a:t>
              </a:r>
              <a:r>
                <a:rPr lang="en-US" sz="1600" b="1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SLD  </a:t>
              </a:r>
              <a:r>
                <a:rPr lang="te-IN" sz="1600" b="1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ఉన్న పిల్లవాడు ఈ లక్షణాలన్నింటినీ చూపించడంలేడు. అయితే, ప్రతి ఒక్కరి దగ్గర కొంతమంది లక్షణాల సమూహం కనిపిస్తుంది.</a:t>
              </a:r>
              <a:endParaRPr lang="en-GB" sz="1600" b="1" dirty="0">
                <a:solidFill>
                  <a:schemeClr val="tx1">
                    <a:lumMod val="50000"/>
                    <a:lumOff val="50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algn="ctr"/>
              <a:endParaRPr lang="en-GB" sz="1600" b="1" dirty="0">
                <a:solidFill>
                  <a:schemeClr val="tx1">
                    <a:lumMod val="50000"/>
                    <a:lumOff val="50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algn="ctr"/>
              <a:r>
                <a:rPr lang="te-IN" sz="1600" i="1" dirty="0"/>
                <a:t>మూడు </a:t>
              </a:r>
              <a:r>
                <a:rPr lang="en-US" sz="1600" i="1" dirty="0"/>
                <a:t>R</a:t>
              </a:r>
              <a:r>
                <a:rPr lang="te-IN" sz="1600" i="1" dirty="0"/>
                <a:t>లు (3</a:t>
              </a:r>
              <a:r>
                <a:rPr lang="en-US" sz="1600" i="1" dirty="0"/>
                <a:t>Rs) </a:t>
              </a:r>
              <a:r>
                <a:rPr lang="te-IN" sz="1600" i="1" dirty="0"/>
                <a:t>అనేవి పాఠశాలలో బోధించే ప్రాథమిక నైపుణ్యాలు: చదవడం, రాయడం, అంకెలు / లెక్కలు.</a:t>
              </a:r>
            </a:p>
            <a:p>
              <a:pPr algn="ctr"/>
              <a:r>
                <a:rPr lang="te-IN" sz="1600" i="1" dirty="0"/>
                <a:t>పిల్లలు జీవవైజ్ఞానికంగా సిద్ధం కాని సమయంలోనే 3</a:t>
              </a:r>
              <a:r>
                <a:rPr lang="en-US" sz="1600" i="1" dirty="0"/>
                <a:t>R</a:t>
              </a:r>
              <a:r>
                <a:rPr lang="te-IN" sz="1600" i="1" dirty="0"/>
                <a:t>లు బోధించడం ప్రయోజనం లేకపోవడమే కాకుండా, భావోద్వేగపరంగా కూడా హానికరం. ఎందుకంటే అది పిల్లవాడి ఆత్మగౌరవాన్ని తగ్గిస్తుంది.</a:t>
              </a:r>
              <a:endPara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pic>
          <p:nvPicPr>
            <p:cNvPr id="22" name="Picture 21" descr="ND Logo + Tag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87526" y="6083969"/>
              <a:ext cx="1219200" cy="5371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36719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/>
          <p:cNvGrpSpPr/>
          <p:nvPr/>
        </p:nvGrpSpPr>
        <p:grpSpPr>
          <a:xfrm>
            <a:off x="0" y="0"/>
            <a:ext cx="12192000" cy="7013574"/>
            <a:chOff x="0" y="0"/>
            <a:chExt cx="12192000" cy="7013574"/>
          </a:xfrm>
        </p:grpSpPr>
        <p:sp>
          <p:nvSpPr>
            <p:cNvPr id="6" name="bg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bg ref 03 dark"/>
            <p:cNvSpPr>
              <a:spLocks/>
            </p:cNvSpPr>
            <p:nvPr/>
          </p:nvSpPr>
          <p:spPr bwMode="auto">
            <a:xfrm>
              <a:off x="3354781" y="0"/>
              <a:ext cx="8463260" cy="6858000"/>
            </a:xfrm>
            <a:custGeom>
              <a:avLst/>
              <a:gdLst>
                <a:gd name="T0" fmla="*/ 2988 w 6411"/>
                <a:gd name="T1" fmla="*/ 5195 h 5195"/>
                <a:gd name="T2" fmla="*/ 0 w 6411"/>
                <a:gd name="T3" fmla="*/ 5195 h 5195"/>
                <a:gd name="T4" fmla="*/ 3423 w 6411"/>
                <a:gd name="T5" fmla="*/ 0 h 5195"/>
                <a:gd name="T6" fmla="*/ 6411 w 6411"/>
                <a:gd name="T7" fmla="*/ 0 h 5195"/>
                <a:gd name="T8" fmla="*/ 2988 w 6411"/>
                <a:gd name="T9" fmla="*/ 5195 h 5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411" h="5195">
                  <a:moveTo>
                    <a:pt x="2988" y="5195"/>
                  </a:moveTo>
                  <a:lnTo>
                    <a:pt x="0" y="5195"/>
                  </a:lnTo>
                  <a:lnTo>
                    <a:pt x="3423" y="0"/>
                  </a:lnTo>
                  <a:lnTo>
                    <a:pt x="6411" y="0"/>
                  </a:lnTo>
                  <a:lnTo>
                    <a:pt x="2988" y="5195"/>
                  </a:lnTo>
                  <a:close/>
                </a:path>
              </a:pathLst>
            </a:custGeom>
            <a:gradFill flip="none" rotWithShape="1">
              <a:gsLst>
                <a:gs pos="50300">
                  <a:schemeClr val="accent2">
                    <a:alpha val="30000"/>
                  </a:schemeClr>
                </a:gs>
                <a:gs pos="100000">
                  <a:schemeClr val="accent1">
                    <a:alpha val="30000"/>
                  </a:schemeClr>
                </a:gs>
                <a:gs pos="0">
                  <a:schemeClr val="accent3">
                    <a:alpha val="46000"/>
                  </a:schemeClr>
                </a:gs>
              </a:gsLst>
              <a:lin ang="186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3" name="bg ref 02"/>
            <p:cNvSpPr>
              <a:spLocks/>
            </p:cNvSpPr>
            <p:nvPr/>
          </p:nvSpPr>
          <p:spPr bwMode="auto">
            <a:xfrm>
              <a:off x="373960" y="0"/>
              <a:ext cx="7689673" cy="6858000"/>
            </a:xfrm>
            <a:custGeom>
              <a:avLst/>
              <a:gdLst>
                <a:gd name="T0" fmla="*/ 2837 w 5825"/>
                <a:gd name="T1" fmla="*/ 5195 h 5195"/>
                <a:gd name="T2" fmla="*/ 5825 w 5825"/>
                <a:gd name="T3" fmla="*/ 5195 h 5195"/>
                <a:gd name="T4" fmla="*/ 2988 w 5825"/>
                <a:gd name="T5" fmla="*/ 0 h 5195"/>
                <a:gd name="T6" fmla="*/ 0 w 5825"/>
                <a:gd name="T7" fmla="*/ 0 h 5195"/>
                <a:gd name="T8" fmla="*/ 2837 w 5825"/>
                <a:gd name="T9" fmla="*/ 5195 h 5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25" h="5195">
                  <a:moveTo>
                    <a:pt x="2837" y="5195"/>
                  </a:moveTo>
                  <a:lnTo>
                    <a:pt x="5825" y="5195"/>
                  </a:lnTo>
                  <a:lnTo>
                    <a:pt x="2988" y="0"/>
                  </a:lnTo>
                  <a:lnTo>
                    <a:pt x="0" y="0"/>
                  </a:lnTo>
                  <a:lnTo>
                    <a:pt x="2837" y="519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8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15600000" scaled="0"/>
              <a:tileRect/>
            </a:gra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bg ref 01"/>
            <p:cNvSpPr>
              <a:spLocks/>
            </p:cNvSpPr>
            <p:nvPr/>
          </p:nvSpPr>
          <p:spPr bwMode="auto">
            <a:xfrm>
              <a:off x="3808197" y="0"/>
              <a:ext cx="7689673" cy="6858000"/>
            </a:xfrm>
            <a:custGeom>
              <a:avLst/>
              <a:gdLst>
                <a:gd name="T0" fmla="*/ 2837 w 5825"/>
                <a:gd name="T1" fmla="*/ 5195 h 5195"/>
                <a:gd name="T2" fmla="*/ 5825 w 5825"/>
                <a:gd name="T3" fmla="*/ 5195 h 5195"/>
                <a:gd name="T4" fmla="*/ 2988 w 5825"/>
                <a:gd name="T5" fmla="*/ 0 h 5195"/>
                <a:gd name="T6" fmla="*/ 0 w 5825"/>
                <a:gd name="T7" fmla="*/ 0 h 5195"/>
                <a:gd name="T8" fmla="*/ 2837 w 5825"/>
                <a:gd name="T9" fmla="*/ 5195 h 5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25" h="5195">
                  <a:moveTo>
                    <a:pt x="2837" y="5195"/>
                  </a:moveTo>
                  <a:lnTo>
                    <a:pt x="5825" y="5195"/>
                  </a:lnTo>
                  <a:lnTo>
                    <a:pt x="2988" y="0"/>
                  </a:lnTo>
                  <a:lnTo>
                    <a:pt x="0" y="0"/>
                  </a:lnTo>
                  <a:lnTo>
                    <a:pt x="2837" y="519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8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15600000" scaled="0"/>
              <a:tileRect/>
            </a:gradFill>
            <a:ln w="158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2" name="image artwork"/>
            <p:cNvGrpSpPr/>
            <p:nvPr/>
          </p:nvGrpSpPr>
          <p:grpSpPr>
            <a:xfrm>
              <a:off x="187569" y="152400"/>
              <a:ext cx="9095852" cy="6861174"/>
              <a:chOff x="-71398" y="-3175"/>
              <a:chExt cx="8735974" cy="6589713"/>
            </a:xfrm>
          </p:grpSpPr>
          <p:sp>
            <p:nvSpPr>
              <p:cNvPr id="19" name="white top"/>
              <p:cNvSpPr>
                <a:spLocks/>
              </p:cNvSpPr>
              <p:nvPr/>
            </p:nvSpPr>
            <p:spPr bwMode="auto">
              <a:xfrm>
                <a:off x="-15043" y="-3175"/>
                <a:ext cx="8636000" cy="3592513"/>
              </a:xfrm>
              <a:custGeom>
                <a:avLst/>
                <a:gdLst>
                  <a:gd name="T0" fmla="*/ 2561 w 2653"/>
                  <a:gd name="T1" fmla="*/ 263 h 1150"/>
                  <a:gd name="T2" fmla="*/ 2295 w 2653"/>
                  <a:gd name="T3" fmla="*/ 390 h 1150"/>
                  <a:gd name="T4" fmla="*/ 2295 w 2653"/>
                  <a:gd name="T5" fmla="*/ 390 h 1150"/>
                  <a:gd name="T6" fmla="*/ 2164 w 2653"/>
                  <a:gd name="T7" fmla="*/ 377 h 1150"/>
                  <a:gd name="T8" fmla="*/ 2009 w 2653"/>
                  <a:gd name="T9" fmla="*/ 358 h 1150"/>
                  <a:gd name="T10" fmla="*/ 1890 w 2653"/>
                  <a:gd name="T11" fmla="*/ 419 h 1150"/>
                  <a:gd name="T12" fmla="*/ 1935 w 2653"/>
                  <a:gd name="T13" fmla="*/ 652 h 1150"/>
                  <a:gd name="T14" fmla="*/ 2292 w 2653"/>
                  <a:gd name="T15" fmla="*/ 1144 h 1150"/>
                  <a:gd name="T16" fmla="*/ 1920 w 2653"/>
                  <a:gd name="T17" fmla="*/ 1145 h 1150"/>
                  <a:gd name="T18" fmla="*/ 0 w 2653"/>
                  <a:gd name="T19" fmla="*/ 1150 h 1150"/>
                  <a:gd name="T20" fmla="*/ 0 w 2653"/>
                  <a:gd name="T21" fmla="*/ 0 h 1150"/>
                  <a:gd name="T22" fmla="*/ 2649 w 2653"/>
                  <a:gd name="T23" fmla="*/ 0 h 1150"/>
                  <a:gd name="T24" fmla="*/ 2561 w 2653"/>
                  <a:gd name="T25" fmla="*/ 263 h 1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653" h="1150">
                    <a:moveTo>
                      <a:pt x="2561" y="263"/>
                    </a:moveTo>
                    <a:cubicBezTo>
                      <a:pt x="2495" y="339"/>
                      <a:pt x="2401" y="385"/>
                      <a:pt x="2295" y="390"/>
                    </a:cubicBezTo>
                    <a:cubicBezTo>
                      <a:pt x="2295" y="390"/>
                      <a:pt x="2295" y="390"/>
                      <a:pt x="2295" y="390"/>
                    </a:cubicBezTo>
                    <a:cubicBezTo>
                      <a:pt x="2253" y="392"/>
                      <a:pt x="2209" y="388"/>
                      <a:pt x="2164" y="377"/>
                    </a:cubicBezTo>
                    <a:cubicBezTo>
                      <a:pt x="2101" y="363"/>
                      <a:pt x="2050" y="356"/>
                      <a:pt x="2009" y="358"/>
                    </a:cubicBezTo>
                    <a:cubicBezTo>
                      <a:pt x="1952" y="361"/>
                      <a:pt x="1916" y="379"/>
                      <a:pt x="1890" y="419"/>
                    </a:cubicBezTo>
                    <a:cubicBezTo>
                      <a:pt x="1840" y="494"/>
                      <a:pt x="1881" y="591"/>
                      <a:pt x="1935" y="652"/>
                    </a:cubicBezTo>
                    <a:cubicBezTo>
                      <a:pt x="2033" y="762"/>
                      <a:pt x="2195" y="909"/>
                      <a:pt x="2292" y="1144"/>
                    </a:cubicBezTo>
                    <a:cubicBezTo>
                      <a:pt x="1920" y="1145"/>
                      <a:pt x="1920" y="1145"/>
                      <a:pt x="1920" y="1145"/>
                    </a:cubicBezTo>
                    <a:cubicBezTo>
                      <a:pt x="0" y="1150"/>
                      <a:pt x="0" y="1150"/>
                      <a:pt x="0" y="115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649" y="0"/>
                      <a:pt x="2649" y="0"/>
                      <a:pt x="2649" y="0"/>
                    </a:cubicBezTo>
                    <a:cubicBezTo>
                      <a:pt x="2653" y="98"/>
                      <a:pt x="2621" y="191"/>
                      <a:pt x="2561" y="26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>
                <a:outerShdw blurRad="152400" dist="50800" dir="2700000" algn="tl" rotWithShape="0">
                  <a:prstClr val="black">
                    <a:alpha val="10000"/>
                  </a:prst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" name="bottom white left"/>
              <p:cNvSpPr>
                <a:spLocks/>
              </p:cNvSpPr>
              <p:nvPr/>
            </p:nvSpPr>
            <p:spPr bwMode="auto">
              <a:xfrm>
                <a:off x="-71398" y="2834474"/>
                <a:ext cx="7421564" cy="3386138"/>
              </a:xfrm>
              <a:custGeom>
                <a:avLst/>
                <a:gdLst>
                  <a:gd name="T0" fmla="*/ 2280 w 2280"/>
                  <a:gd name="T1" fmla="*/ 713 h 1084"/>
                  <a:gd name="T2" fmla="*/ 2216 w 2280"/>
                  <a:gd name="T3" fmla="*/ 819 h 1084"/>
                  <a:gd name="T4" fmla="*/ 1708 w 2280"/>
                  <a:gd name="T5" fmla="*/ 1083 h 1084"/>
                  <a:gd name="T6" fmla="*/ 1325 w 2280"/>
                  <a:gd name="T7" fmla="*/ 962 h 1084"/>
                  <a:gd name="T8" fmla="*/ 624 w 2280"/>
                  <a:gd name="T9" fmla="*/ 473 h 1084"/>
                  <a:gd name="T10" fmla="*/ 379 w 2280"/>
                  <a:gd name="T11" fmla="*/ 392 h 1084"/>
                  <a:gd name="T12" fmla="*/ 5 w 2280"/>
                  <a:gd name="T13" fmla="*/ 953 h 1084"/>
                  <a:gd name="T14" fmla="*/ 4 w 2280"/>
                  <a:gd name="T15" fmla="*/ 952 h 1084"/>
                  <a:gd name="T16" fmla="*/ 4 w 2280"/>
                  <a:gd name="T17" fmla="*/ 0 h 1084"/>
                  <a:gd name="T18" fmla="*/ 1928 w 2280"/>
                  <a:gd name="T19" fmla="*/ 41 h 1084"/>
                  <a:gd name="T20" fmla="*/ 1924 w 2280"/>
                  <a:gd name="T21" fmla="*/ 199 h 1084"/>
                  <a:gd name="T22" fmla="*/ 1913 w 2280"/>
                  <a:gd name="T23" fmla="*/ 706 h 1084"/>
                  <a:gd name="T24" fmla="*/ 2280 w 2280"/>
                  <a:gd name="T25" fmla="*/ 713 h 10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280" h="1084">
                    <a:moveTo>
                      <a:pt x="2280" y="713"/>
                    </a:moveTo>
                    <a:cubicBezTo>
                      <a:pt x="2262" y="750"/>
                      <a:pt x="2241" y="785"/>
                      <a:pt x="2216" y="819"/>
                    </a:cubicBezTo>
                    <a:cubicBezTo>
                      <a:pt x="2096" y="984"/>
                      <a:pt x="1911" y="1080"/>
                      <a:pt x="1708" y="1083"/>
                    </a:cubicBezTo>
                    <a:cubicBezTo>
                      <a:pt x="1571" y="1084"/>
                      <a:pt x="1439" y="1043"/>
                      <a:pt x="1325" y="962"/>
                    </a:cubicBezTo>
                    <a:cubicBezTo>
                      <a:pt x="1034" y="756"/>
                      <a:pt x="811" y="600"/>
                      <a:pt x="624" y="473"/>
                    </a:cubicBezTo>
                    <a:cubicBezTo>
                      <a:pt x="545" y="420"/>
                      <a:pt x="458" y="391"/>
                      <a:pt x="379" y="392"/>
                    </a:cubicBezTo>
                    <a:cubicBezTo>
                      <a:pt x="194" y="395"/>
                      <a:pt x="0" y="612"/>
                      <a:pt x="5" y="953"/>
                    </a:cubicBezTo>
                    <a:cubicBezTo>
                      <a:pt x="4" y="952"/>
                      <a:pt x="4" y="952"/>
                      <a:pt x="4" y="952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1928" y="41"/>
                      <a:pt x="1928" y="41"/>
                      <a:pt x="1928" y="41"/>
                    </a:cubicBezTo>
                    <a:cubicBezTo>
                      <a:pt x="1924" y="199"/>
                      <a:pt x="1924" y="199"/>
                      <a:pt x="1924" y="199"/>
                    </a:cubicBezTo>
                    <a:cubicBezTo>
                      <a:pt x="1913" y="706"/>
                      <a:pt x="1913" y="706"/>
                      <a:pt x="1913" y="706"/>
                    </a:cubicBezTo>
                    <a:lnTo>
                      <a:pt x="2280" y="71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>
                <a:outerShdw blurRad="152400" dist="50800" dir="5400000" algn="tl" rotWithShape="0">
                  <a:prstClr val="black">
                    <a:alpha val="10000"/>
                  </a:prst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trans 01"/>
              <p:cNvSpPr>
                <a:spLocks/>
              </p:cNvSpPr>
              <p:nvPr/>
            </p:nvSpPr>
            <p:spPr bwMode="auto">
              <a:xfrm>
                <a:off x="-3175" y="2930525"/>
                <a:ext cx="6818313" cy="3656013"/>
              </a:xfrm>
              <a:custGeom>
                <a:avLst/>
                <a:gdLst>
                  <a:gd name="T0" fmla="*/ 2095 w 2095"/>
                  <a:gd name="T1" fmla="*/ 950 h 1171"/>
                  <a:gd name="T2" fmla="*/ 1459 w 2095"/>
                  <a:gd name="T3" fmla="*/ 781 h 1171"/>
                  <a:gd name="T4" fmla="*/ 652 w 2095"/>
                  <a:gd name="T5" fmla="*/ 161 h 1171"/>
                  <a:gd name="T6" fmla="*/ 0 w 2095"/>
                  <a:gd name="T7" fmla="*/ 480 h 1171"/>
                  <a:gd name="T8" fmla="*/ 0 w 2095"/>
                  <a:gd name="T9" fmla="*/ 803 h 1171"/>
                  <a:gd name="T10" fmla="*/ 87 w 2095"/>
                  <a:gd name="T11" fmla="*/ 494 h 1171"/>
                  <a:gd name="T12" fmla="*/ 576 w 2095"/>
                  <a:gd name="T13" fmla="*/ 418 h 1171"/>
                  <a:gd name="T14" fmla="*/ 1360 w 2095"/>
                  <a:gd name="T15" fmla="*/ 926 h 1171"/>
                  <a:gd name="T16" fmla="*/ 2095 w 2095"/>
                  <a:gd name="T17" fmla="*/ 950 h 1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95" h="1171">
                    <a:moveTo>
                      <a:pt x="2095" y="950"/>
                    </a:moveTo>
                    <a:cubicBezTo>
                      <a:pt x="1749" y="945"/>
                      <a:pt x="1617" y="901"/>
                      <a:pt x="1459" y="781"/>
                    </a:cubicBezTo>
                    <a:cubicBezTo>
                      <a:pt x="1297" y="656"/>
                      <a:pt x="946" y="316"/>
                      <a:pt x="652" y="161"/>
                    </a:cubicBezTo>
                    <a:cubicBezTo>
                      <a:pt x="346" y="0"/>
                      <a:pt x="0" y="146"/>
                      <a:pt x="0" y="480"/>
                    </a:cubicBezTo>
                    <a:cubicBezTo>
                      <a:pt x="0" y="790"/>
                      <a:pt x="0" y="803"/>
                      <a:pt x="0" y="803"/>
                    </a:cubicBezTo>
                    <a:cubicBezTo>
                      <a:pt x="0" y="803"/>
                      <a:pt x="26" y="586"/>
                      <a:pt x="87" y="494"/>
                    </a:cubicBezTo>
                    <a:cubicBezTo>
                      <a:pt x="150" y="400"/>
                      <a:pt x="346" y="263"/>
                      <a:pt x="576" y="418"/>
                    </a:cubicBezTo>
                    <a:cubicBezTo>
                      <a:pt x="798" y="568"/>
                      <a:pt x="1257" y="851"/>
                      <a:pt x="1360" y="926"/>
                    </a:cubicBezTo>
                    <a:cubicBezTo>
                      <a:pt x="1461" y="1000"/>
                      <a:pt x="1792" y="1171"/>
                      <a:pt x="2095" y="950"/>
                    </a:cubicBezTo>
                    <a:close/>
                  </a:path>
                </a:pathLst>
              </a:custGeom>
              <a:gradFill flip="none" rotWithShape="1">
                <a:gsLst>
                  <a:gs pos="50300">
                    <a:schemeClr val="accent2">
                      <a:alpha val="24000"/>
                    </a:schemeClr>
                  </a:gs>
                  <a:gs pos="0">
                    <a:schemeClr val="accent1">
                      <a:alpha val="30000"/>
                    </a:schemeClr>
                  </a:gs>
                  <a:gs pos="100000">
                    <a:schemeClr val="accent3">
                      <a:alpha val="0"/>
                    </a:schemeClr>
                  </a:gs>
                </a:gsLst>
                <a:lin ang="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3" name="trans 02"/>
              <p:cNvSpPr>
                <a:spLocks/>
              </p:cNvSpPr>
              <p:nvPr/>
            </p:nvSpPr>
            <p:spPr bwMode="auto">
              <a:xfrm>
                <a:off x="-3175" y="2211388"/>
                <a:ext cx="6818313" cy="3657600"/>
              </a:xfrm>
              <a:custGeom>
                <a:avLst/>
                <a:gdLst>
                  <a:gd name="T0" fmla="*/ 2095 w 2095"/>
                  <a:gd name="T1" fmla="*/ 950 h 1171"/>
                  <a:gd name="T2" fmla="*/ 1459 w 2095"/>
                  <a:gd name="T3" fmla="*/ 781 h 1171"/>
                  <a:gd name="T4" fmla="*/ 652 w 2095"/>
                  <a:gd name="T5" fmla="*/ 161 h 1171"/>
                  <a:gd name="T6" fmla="*/ 0 w 2095"/>
                  <a:gd name="T7" fmla="*/ 480 h 1171"/>
                  <a:gd name="T8" fmla="*/ 0 w 2095"/>
                  <a:gd name="T9" fmla="*/ 803 h 1171"/>
                  <a:gd name="T10" fmla="*/ 87 w 2095"/>
                  <a:gd name="T11" fmla="*/ 494 h 1171"/>
                  <a:gd name="T12" fmla="*/ 576 w 2095"/>
                  <a:gd name="T13" fmla="*/ 418 h 1171"/>
                  <a:gd name="T14" fmla="*/ 1360 w 2095"/>
                  <a:gd name="T15" fmla="*/ 926 h 1171"/>
                  <a:gd name="T16" fmla="*/ 2095 w 2095"/>
                  <a:gd name="T17" fmla="*/ 950 h 1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95" h="1171">
                    <a:moveTo>
                      <a:pt x="2095" y="950"/>
                    </a:moveTo>
                    <a:cubicBezTo>
                      <a:pt x="1749" y="945"/>
                      <a:pt x="1617" y="902"/>
                      <a:pt x="1459" y="781"/>
                    </a:cubicBezTo>
                    <a:cubicBezTo>
                      <a:pt x="1297" y="656"/>
                      <a:pt x="946" y="316"/>
                      <a:pt x="652" y="161"/>
                    </a:cubicBezTo>
                    <a:cubicBezTo>
                      <a:pt x="346" y="0"/>
                      <a:pt x="0" y="146"/>
                      <a:pt x="0" y="480"/>
                    </a:cubicBezTo>
                    <a:cubicBezTo>
                      <a:pt x="0" y="790"/>
                      <a:pt x="0" y="803"/>
                      <a:pt x="0" y="803"/>
                    </a:cubicBezTo>
                    <a:cubicBezTo>
                      <a:pt x="0" y="803"/>
                      <a:pt x="26" y="586"/>
                      <a:pt x="87" y="494"/>
                    </a:cubicBezTo>
                    <a:cubicBezTo>
                      <a:pt x="150" y="400"/>
                      <a:pt x="346" y="263"/>
                      <a:pt x="576" y="418"/>
                    </a:cubicBezTo>
                    <a:cubicBezTo>
                      <a:pt x="798" y="568"/>
                      <a:pt x="1257" y="851"/>
                      <a:pt x="1360" y="926"/>
                    </a:cubicBezTo>
                    <a:cubicBezTo>
                      <a:pt x="1461" y="1000"/>
                      <a:pt x="1792" y="1171"/>
                      <a:pt x="2095" y="950"/>
                    </a:cubicBezTo>
                    <a:close/>
                  </a:path>
                </a:pathLst>
              </a:custGeom>
              <a:gradFill flip="none" rotWithShape="1">
                <a:gsLst>
                  <a:gs pos="50300">
                    <a:schemeClr val="accent2">
                      <a:alpha val="24000"/>
                    </a:schemeClr>
                  </a:gs>
                  <a:gs pos="0">
                    <a:schemeClr val="accent1">
                      <a:alpha val="30000"/>
                    </a:schemeClr>
                  </a:gs>
                  <a:gs pos="100000">
                    <a:schemeClr val="accent3">
                      <a:alpha val="0"/>
                    </a:schemeClr>
                  </a:gs>
                </a:gsLst>
                <a:lin ang="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trans 03 top"/>
              <p:cNvSpPr>
                <a:spLocks/>
              </p:cNvSpPr>
              <p:nvPr/>
            </p:nvSpPr>
            <p:spPr bwMode="auto">
              <a:xfrm>
                <a:off x="6002338" y="3175"/>
                <a:ext cx="2662238" cy="1214438"/>
              </a:xfrm>
              <a:custGeom>
                <a:avLst/>
                <a:gdLst>
                  <a:gd name="T0" fmla="*/ 712 w 818"/>
                  <a:gd name="T1" fmla="*/ 0 h 389"/>
                  <a:gd name="T2" fmla="*/ 480 w 818"/>
                  <a:gd name="T3" fmla="*/ 259 h 389"/>
                  <a:gd name="T4" fmla="*/ 0 w 818"/>
                  <a:gd name="T5" fmla="*/ 384 h 389"/>
                  <a:gd name="T6" fmla="*/ 206 w 818"/>
                  <a:gd name="T7" fmla="*/ 320 h 389"/>
                  <a:gd name="T8" fmla="*/ 564 w 818"/>
                  <a:gd name="T9" fmla="*/ 347 h 389"/>
                  <a:gd name="T10" fmla="*/ 818 w 818"/>
                  <a:gd name="T11" fmla="*/ 0 h 389"/>
                  <a:gd name="T12" fmla="*/ 712 w 818"/>
                  <a:gd name="T13" fmla="*/ 0 h 3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18" h="389">
                    <a:moveTo>
                      <a:pt x="712" y="0"/>
                    </a:moveTo>
                    <a:cubicBezTo>
                      <a:pt x="712" y="144"/>
                      <a:pt x="646" y="275"/>
                      <a:pt x="480" y="259"/>
                    </a:cubicBezTo>
                    <a:cubicBezTo>
                      <a:pt x="315" y="243"/>
                      <a:pt x="72" y="192"/>
                      <a:pt x="0" y="384"/>
                    </a:cubicBezTo>
                    <a:cubicBezTo>
                      <a:pt x="0" y="384"/>
                      <a:pt x="128" y="307"/>
                      <a:pt x="206" y="320"/>
                    </a:cubicBezTo>
                    <a:cubicBezTo>
                      <a:pt x="283" y="334"/>
                      <a:pt x="458" y="389"/>
                      <a:pt x="564" y="347"/>
                    </a:cubicBezTo>
                    <a:cubicBezTo>
                      <a:pt x="670" y="305"/>
                      <a:pt x="787" y="244"/>
                      <a:pt x="818" y="0"/>
                    </a:cubicBezTo>
                    <a:lnTo>
                      <a:pt x="712" y="0"/>
                    </a:lnTo>
                    <a:close/>
                  </a:path>
                </a:pathLst>
              </a:custGeom>
              <a:gradFill flip="none" rotWithShape="1">
                <a:gsLst>
                  <a:gs pos="50300">
                    <a:schemeClr val="accent2">
                      <a:alpha val="40000"/>
                    </a:schemeClr>
                  </a:gs>
                  <a:gs pos="100000">
                    <a:schemeClr val="accent1"/>
                  </a:gs>
                  <a:gs pos="0">
                    <a:schemeClr val="accent3">
                      <a:alpha val="0"/>
                    </a:schemeClr>
                  </a:gs>
                </a:gsLst>
                <a:lin ang="186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" name="Group 15"/>
            <p:cNvGrpSpPr/>
            <p:nvPr/>
          </p:nvGrpSpPr>
          <p:grpSpPr>
            <a:xfrm>
              <a:off x="7127632" y="3192598"/>
              <a:ext cx="3819631" cy="2733833"/>
              <a:chOff x="7545375" y="2699458"/>
              <a:chExt cx="3819630" cy="2733833"/>
            </a:xfrm>
          </p:grpSpPr>
          <p:grpSp>
            <p:nvGrpSpPr>
              <p:cNvPr id="4" name="fb"/>
              <p:cNvGrpSpPr/>
              <p:nvPr/>
            </p:nvGrpSpPr>
            <p:grpSpPr>
              <a:xfrm>
                <a:off x="7555151" y="2699458"/>
                <a:ext cx="897229" cy="895444"/>
                <a:chOff x="7558353" y="2781090"/>
                <a:chExt cx="796924" cy="795338"/>
              </a:xfrm>
            </p:grpSpPr>
            <p:sp>
              <p:nvSpPr>
                <p:cNvPr id="39" name="Oval 31"/>
                <p:cNvSpPr>
                  <a:spLocks noChangeArrowheads="1"/>
                </p:cNvSpPr>
                <p:nvPr/>
              </p:nvSpPr>
              <p:spPr bwMode="auto">
                <a:xfrm>
                  <a:off x="7558353" y="2781090"/>
                  <a:ext cx="796924" cy="795338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" name="Oval 32"/>
                <p:cNvSpPr>
                  <a:spLocks noChangeArrowheads="1"/>
                </p:cNvSpPr>
                <p:nvPr/>
              </p:nvSpPr>
              <p:spPr bwMode="auto">
                <a:xfrm>
                  <a:off x="7632966" y="2855702"/>
                  <a:ext cx="647699" cy="646113"/>
                </a:xfrm>
                <a:prstGeom prst="ellipse">
                  <a:avLst/>
                </a:prstGeom>
                <a:gradFill flip="none" rotWithShape="1">
                  <a:gsLst>
                    <a:gs pos="50300">
                      <a:schemeClr val="accent2"/>
                    </a:gs>
                    <a:gs pos="0">
                      <a:schemeClr val="accent1"/>
                    </a:gs>
                    <a:gs pos="100000">
                      <a:schemeClr val="accent3"/>
                    </a:gs>
                  </a:gsLst>
                  <a:lin ang="8100000" scaled="1"/>
                  <a:tileRect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" name="Freeform 33"/>
                <p:cNvSpPr>
                  <a:spLocks/>
                </p:cNvSpPr>
                <p:nvPr/>
              </p:nvSpPr>
              <p:spPr bwMode="auto">
                <a:xfrm>
                  <a:off x="7891555" y="3058050"/>
                  <a:ext cx="131763" cy="249238"/>
                </a:xfrm>
                <a:custGeom>
                  <a:avLst/>
                  <a:gdLst>
                    <a:gd name="T0" fmla="*/ 27 w 42"/>
                    <a:gd name="T1" fmla="*/ 18 h 80"/>
                    <a:gd name="T2" fmla="*/ 27 w 42"/>
                    <a:gd name="T3" fmla="*/ 29 h 80"/>
                    <a:gd name="T4" fmla="*/ 41 w 42"/>
                    <a:gd name="T5" fmla="*/ 29 h 80"/>
                    <a:gd name="T6" fmla="*/ 39 w 42"/>
                    <a:gd name="T7" fmla="*/ 43 h 80"/>
                    <a:gd name="T8" fmla="*/ 27 w 42"/>
                    <a:gd name="T9" fmla="*/ 43 h 80"/>
                    <a:gd name="T10" fmla="*/ 27 w 42"/>
                    <a:gd name="T11" fmla="*/ 80 h 80"/>
                    <a:gd name="T12" fmla="*/ 12 w 42"/>
                    <a:gd name="T13" fmla="*/ 80 h 80"/>
                    <a:gd name="T14" fmla="*/ 12 w 42"/>
                    <a:gd name="T15" fmla="*/ 43 h 80"/>
                    <a:gd name="T16" fmla="*/ 0 w 42"/>
                    <a:gd name="T17" fmla="*/ 43 h 80"/>
                    <a:gd name="T18" fmla="*/ 0 w 42"/>
                    <a:gd name="T19" fmla="*/ 29 h 80"/>
                    <a:gd name="T20" fmla="*/ 12 w 42"/>
                    <a:gd name="T21" fmla="*/ 29 h 80"/>
                    <a:gd name="T22" fmla="*/ 12 w 42"/>
                    <a:gd name="T23" fmla="*/ 16 h 80"/>
                    <a:gd name="T24" fmla="*/ 29 w 42"/>
                    <a:gd name="T25" fmla="*/ 0 h 80"/>
                    <a:gd name="T26" fmla="*/ 42 w 42"/>
                    <a:gd name="T27" fmla="*/ 0 h 80"/>
                    <a:gd name="T28" fmla="*/ 42 w 42"/>
                    <a:gd name="T29" fmla="*/ 13 h 80"/>
                    <a:gd name="T30" fmla="*/ 32 w 42"/>
                    <a:gd name="T31" fmla="*/ 13 h 80"/>
                    <a:gd name="T32" fmla="*/ 27 w 42"/>
                    <a:gd name="T33" fmla="*/ 18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42" h="80">
                      <a:moveTo>
                        <a:pt x="27" y="18"/>
                      </a:moveTo>
                      <a:cubicBezTo>
                        <a:pt x="27" y="29"/>
                        <a:pt x="27" y="29"/>
                        <a:pt x="27" y="29"/>
                      </a:cubicBezTo>
                      <a:cubicBezTo>
                        <a:pt x="41" y="29"/>
                        <a:pt x="41" y="29"/>
                        <a:pt x="41" y="29"/>
                      </a:cubicBezTo>
                      <a:cubicBezTo>
                        <a:pt x="39" y="43"/>
                        <a:pt x="39" y="43"/>
                        <a:pt x="39" y="43"/>
                      </a:cubicBezTo>
                      <a:cubicBezTo>
                        <a:pt x="27" y="43"/>
                        <a:pt x="27" y="43"/>
                        <a:pt x="27" y="43"/>
                      </a:cubicBezTo>
                      <a:cubicBezTo>
                        <a:pt x="27" y="80"/>
                        <a:pt x="27" y="80"/>
                        <a:pt x="27" y="80"/>
                      </a:cubicBezTo>
                      <a:cubicBezTo>
                        <a:pt x="12" y="80"/>
                        <a:pt x="12" y="80"/>
                        <a:pt x="12" y="80"/>
                      </a:cubicBezTo>
                      <a:cubicBezTo>
                        <a:pt x="12" y="43"/>
                        <a:pt x="12" y="43"/>
                        <a:pt x="12" y="43"/>
                      </a:cubicBezTo>
                      <a:cubicBezTo>
                        <a:pt x="0" y="43"/>
                        <a:pt x="0" y="43"/>
                        <a:pt x="0" y="43"/>
                      </a:cubicBezTo>
                      <a:cubicBezTo>
                        <a:pt x="0" y="29"/>
                        <a:pt x="0" y="29"/>
                        <a:pt x="0" y="29"/>
                      </a:cubicBezTo>
                      <a:cubicBezTo>
                        <a:pt x="12" y="29"/>
                        <a:pt x="12" y="29"/>
                        <a:pt x="12" y="29"/>
                      </a:cubicBezTo>
                      <a:cubicBezTo>
                        <a:pt x="12" y="16"/>
                        <a:pt x="12" y="16"/>
                        <a:pt x="12" y="16"/>
                      </a:cubicBezTo>
                      <a:cubicBezTo>
                        <a:pt x="12" y="7"/>
                        <a:pt x="20" y="0"/>
                        <a:pt x="29" y="0"/>
                      </a:cubicBezTo>
                      <a:cubicBezTo>
                        <a:pt x="42" y="0"/>
                        <a:pt x="42" y="0"/>
                        <a:pt x="42" y="0"/>
                      </a:cubicBezTo>
                      <a:cubicBezTo>
                        <a:pt x="42" y="13"/>
                        <a:pt x="42" y="13"/>
                        <a:pt x="42" y="13"/>
                      </a:cubicBezTo>
                      <a:cubicBezTo>
                        <a:pt x="32" y="13"/>
                        <a:pt x="32" y="13"/>
                        <a:pt x="32" y="13"/>
                      </a:cubicBezTo>
                      <a:cubicBezTo>
                        <a:pt x="30" y="13"/>
                        <a:pt x="27" y="15"/>
                        <a:pt x="27" y="1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5" name="twitter"/>
              <p:cNvGrpSpPr/>
              <p:nvPr/>
            </p:nvGrpSpPr>
            <p:grpSpPr>
              <a:xfrm>
                <a:off x="7555160" y="3613856"/>
                <a:ext cx="897230" cy="895444"/>
                <a:chOff x="7346169" y="3607550"/>
                <a:chExt cx="796925" cy="795338"/>
              </a:xfrm>
            </p:grpSpPr>
            <p:sp>
              <p:nvSpPr>
                <p:cNvPr id="42" name="Oval 34"/>
                <p:cNvSpPr>
                  <a:spLocks noChangeArrowheads="1"/>
                </p:cNvSpPr>
                <p:nvPr/>
              </p:nvSpPr>
              <p:spPr bwMode="auto">
                <a:xfrm>
                  <a:off x="7346169" y="3607550"/>
                  <a:ext cx="796925" cy="795338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" name="Oval 35"/>
                <p:cNvSpPr>
                  <a:spLocks noChangeArrowheads="1"/>
                </p:cNvSpPr>
                <p:nvPr/>
              </p:nvSpPr>
              <p:spPr bwMode="auto">
                <a:xfrm>
                  <a:off x="7420776" y="3682164"/>
                  <a:ext cx="647699" cy="646113"/>
                </a:xfrm>
                <a:prstGeom prst="ellipse">
                  <a:avLst/>
                </a:prstGeom>
                <a:gradFill>
                  <a:gsLst>
                    <a:gs pos="50300">
                      <a:schemeClr val="accent2"/>
                    </a:gs>
                    <a:gs pos="0">
                      <a:schemeClr val="accent1"/>
                    </a:gs>
                    <a:gs pos="100000">
                      <a:schemeClr val="accent3"/>
                    </a:gs>
                  </a:gsLst>
                  <a:lin ang="18600000" scaled="0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" name="Freeform 36"/>
                <p:cNvSpPr>
                  <a:spLocks/>
                </p:cNvSpPr>
                <p:nvPr/>
              </p:nvSpPr>
              <p:spPr bwMode="auto">
                <a:xfrm>
                  <a:off x="7608100" y="3896476"/>
                  <a:ext cx="274637" cy="214313"/>
                </a:xfrm>
                <a:custGeom>
                  <a:avLst/>
                  <a:gdLst>
                    <a:gd name="T0" fmla="*/ 88 w 88"/>
                    <a:gd name="T1" fmla="*/ 8 h 69"/>
                    <a:gd name="T2" fmla="*/ 78 w 88"/>
                    <a:gd name="T3" fmla="*/ 11 h 69"/>
                    <a:gd name="T4" fmla="*/ 86 w 88"/>
                    <a:gd name="T5" fmla="*/ 1 h 69"/>
                    <a:gd name="T6" fmla="*/ 74 w 88"/>
                    <a:gd name="T7" fmla="*/ 5 h 69"/>
                    <a:gd name="T8" fmla="*/ 61 w 88"/>
                    <a:gd name="T9" fmla="*/ 0 h 69"/>
                    <a:gd name="T10" fmla="*/ 43 w 88"/>
                    <a:gd name="T11" fmla="*/ 17 h 69"/>
                    <a:gd name="T12" fmla="*/ 44 w 88"/>
                    <a:gd name="T13" fmla="*/ 21 h 69"/>
                    <a:gd name="T14" fmla="*/ 6 w 88"/>
                    <a:gd name="T15" fmla="*/ 3 h 69"/>
                    <a:gd name="T16" fmla="*/ 4 w 88"/>
                    <a:gd name="T17" fmla="*/ 12 h 69"/>
                    <a:gd name="T18" fmla="*/ 12 w 88"/>
                    <a:gd name="T19" fmla="*/ 26 h 69"/>
                    <a:gd name="T20" fmla="*/ 4 w 88"/>
                    <a:gd name="T21" fmla="*/ 24 h 69"/>
                    <a:gd name="T22" fmla="*/ 4 w 88"/>
                    <a:gd name="T23" fmla="*/ 24 h 69"/>
                    <a:gd name="T24" fmla="*/ 18 w 88"/>
                    <a:gd name="T25" fmla="*/ 42 h 69"/>
                    <a:gd name="T26" fmla="*/ 13 w 88"/>
                    <a:gd name="T27" fmla="*/ 42 h 69"/>
                    <a:gd name="T28" fmla="*/ 10 w 88"/>
                    <a:gd name="T29" fmla="*/ 42 h 69"/>
                    <a:gd name="T30" fmla="*/ 27 w 88"/>
                    <a:gd name="T31" fmla="*/ 54 h 69"/>
                    <a:gd name="T32" fmla="*/ 4 w 88"/>
                    <a:gd name="T33" fmla="*/ 62 h 69"/>
                    <a:gd name="T34" fmla="*/ 0 w 88"/>
                    <a:gd name="T35" fmla="*/ 61 h 69"/>
                    <a:gd name="T36" fmla="*/ 28 w 88"/>
                    <a:gd name="T37" fmla="*/ 69 h 69"/>
                    <a:gd name="T38" fmla="*/ 79 w 88"/>
                    <a:gd name="T39" fmla="*/ 19 h 69"/>
                    <a:gd name="T40" fmla="*/ 79 w 88"/>
                    <a:gd name="T41" fmla="*/ 17 h 69"/>
                    <a:gd name="T42" fmla="*/ 88 w 88"/>
                    <a:gd name="T43" fmla="*/ 8 h 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88" h="69">
                      <a:moveTo>
                        <a:pt x="88" y="8"/>
                      </a:moveTo>
                      <a:cubicBezTo>
                        <a:pt x="85" y="9"/>
                        <a:pt x="81" y="10"/>
                        <a:pt x="78" y="11"/>
                      </a:cubicBezTo>
                      <a:cubicBezTo>
                        <a:pt x="82" y="9"/>
                        <a:pt x="84" y="5"/>
                        <a:pt x="86" y="1"/>
                      </a:cubicBezTo>
                      <a:cubicBezTo>
                        <a:pt x="82" y="3"/>
                        <a:pt x="78" y="5"/>
                        <a:pt x="74" y="5"/>
                      </a:cubicBezTo>
                      <a:cubicBezTo>
                        <a:pt x="71" y="2"/>
                        <a:pt x="66" y="0"/>
                        <a:pt x="61" y="0"/>
                      </a:cubicBezTo>
                      <a:cubicBezTo>
                        <a:pt x="51" y="0"/>
                        <a:pt x="43" y="8"/>
                        <a:pt x="43" y="17"/>
                      </a:cubicBezTo>
                      <a:cubicBezTo>
                        <a:pt x="43" y="19"/>
                        <a:pt x="43" y="20"/>
                        <a:pt x="44" y="21"/>
                      </a:cubicBezTo>
                      <a:cubicBezTo>
                        <a:pt x="28" y="21"/>
                        <a:pt x="15" y="14"/>
                        <a:pt x="6" y="3"/>
                      </a:cubicBezTo>
                      <a:cubicBezTo>
                        <a:pt x="5" y="6"/>
                        <a:pt x="4" y="9"/>
                        <a:pt x="4" y="12"/>
                      </a:cubicBezTo>
                      <a:cubicBezTo>
                        <a:pt x="4" y="18"/>
                        <a:pt x="7" y="23"/>
                        <a:pt x="12" y="26"/>
                      </a:cubicBezTo>
                      <a:cubicBezTo>
                        <a:pt x="9" y="26"/>
                        <a:pt x="6" y="26"/>
                        <a:pt x="4" y="24"/>
                      </a:cubicBezTo>
                      <a:cubicBezTo>
                        <a:pt x="4" y="24"/>
                        <a:pt x="4" y="24"/>
                        <a:pt x="4" y="24"/>
                      </a:cubicBezTo>
                      <a:cubicBezTo>
                        <a:pt x="4" y="33"/>
                        <a:pt x="10" y="40"/>
                        <a:pt x="18" y="42"/>
                      </a:cubicBezTo>
                      <a:cubicBezTo>
                        <a:pt x="17" y="42"/>
                        <a:pt x="15" y="42"/>
                        <a:pt x="13" y="42"/>
                      </a:cubicBezTo>
                      <a:cubicBezTo>
                        <a:pt x="12" y="42"/>
                        <a:pt x="11" y="42"/>
                        <a:pt x="10" y="42"/>
                      </a:cubicBezTo>
                      <a:cubicBezTo>
                        <a:pt x="12" y="49"/>
                        <a:pt x="19" y="54"/>
                        <a:pt x="27" y="54"/>
                      </a:cubicBezTo>
                      <a:cubicBezTo>
                        <a:pt x="21" y="59"/>
                        <a:pt x="13" y="62"/>
                        <a:pt x="4" y="62"/>
                      </a:cubicBezTo>
                      <a:cubicBezTo>
                        <a:pt x="3" y="62"/>
                        <a:pt x="2" y="62"/>
                        <a:pt x="0" y="61"/>
                      </a:cubicBezTo>
                      <a:cubicBezTo>
                        <a:pt x="8" y="66"/>
                        <a:pt x="18" y="69"/>
                        <a:pt x="28" y="69"/>
                      </a:cubicBezTo>
                      <a:cubicBezTo>
                        <a:pt x="61" y="69"/>
                        <a:pt x="79" y="43"/>
                        <a:pt x="79" y="19"/>
                      </a:cubicBezTo>
                      <a:cubicBezTo>
                        <a:pt x="79" y="17"/>
                        <a:pt x="79" y="17"/>
                        <a:pt x="79" y="17"/>
                      </a:cubicBezTo>
                      <a:cubicBezTo>
                        <a:pt x="83" y="15"/>
                        <a:pt x="86" y="12"/>
                        <a:pt x="88" y="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7" name="in"/>
              <p:cNvGrpSpPr/>
              <p:nvPr/>
            </p:nvGrpSpPr>
            <p:grpSpPr>
              <a:xfrm>
                <a:off x="7545375" y="4536061"/>
                <a:ext cx="897229" cy="897230"/>
                <a:chOff x="7028968" y="4487052"/>
                <a:chExt cx="796924" cy="796925"/>
              </a:xfrm>
            </p:grpSpPr>
            <p:sp>
              <p:nvSpPr>
                <p:cNvPr id="48" name="Oval 40"/>
                <p:cNvSpPr>
                  <a:spLocks noChangeArrowheads="1"/>
                </p:cNvSpPr>
                <p:nvPr/>
              </p:nvSpPr>
              <p:spPr bwMode="auto">
                <a:xfrm>
                  <a:off x="7028968" y="4487052"/>
                  <a:ext cx="796924" cy="796925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" name="Oval 41"/>
                <p:cNvSpPr>
                  <a:spLocks noChangeArrowheads="1"/>
                </p:cNvSpPr>
                <p:nvPr/>
              </p:nvSpPr>
              <p:spPr bwMode="auto">
                <a:xfrm>
                  <a:off x="7103578" y="4561663"/>
                  <a:ext cx="647699" cy="647700"/>
                </a:xfrm>
                <a:prstGeom prst="ellipse">
                  <a:avLst/>
                </a:prstGeom>
                <a:gradFill>
                  <a:gsLst>
                    <a:gs pos="50300">
                      <a:schemeClr val="accent2"/>
                    </a:gs>
                    <a:gs pos="0">
                      <a:schemeClr val="accent1"/>
                    </a:gs>
                    <a:gs pos="100000">
                      <a:schemeClr val="accent3"/>
                    </a:gs>
                  </a:gsLst>
                  <a:lin ang="18600000" scaled="0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0" name="Freeform 42"/>
                <p:cNvSpPr>
                  <a:spLocks noEditPoints="1"/>
                </p:cNvSpPr>
                <p:nvPr/>
              </p:nvSpPr>
              <p:spPr bwMode="auto">
                <a:xfrm>
                  <a:off x="7290905" y="4755340"/>
                  <a:ext cx="273050" cy="260350"/>
                </a:xfrm>
                <a:custGeom>
                  <a:avLst/>
                  <a:gdLst>
                    <a:gd name="T0" fmla="*/ 88 w 88"/>
                    <a:gd name="T1" fmla="*/ 51 h 84"/>
                    <a:gd name="T2" fmla="*/ 88 w 88"/>
                    <a:gd name="T3" fmla="*/ 84 h 84"/>
                    <a:gd name="T4" fmla="*/ 69 w 88"/>
                    <a:gd name="T5" fmla="*/ 84 h 84"/>
                    <a:gd name="T6" fmla="*/ 69 w 88"/>
                    <a:gd name="T7" fmla="*/ 53 h 84"/>
                    <a:gd name="T8" fmla="*/ 60 w 88"/>
                    <a:gd name="T9" fmla="*/ 40 h 84"/>
                    <a:gd name="T10" fmla="*/ 50 w 88"/>
                    <a:gd name="T11" fmla="*/ 47 h 84"/>
                    <a:gd name="T12" fmla="*/ 49 w 88"/>
                    <a:gd name="T13" fmla="*/ 52 h 84"/>
                    <a:gd name="T14" fmla="*/ 49 w 88"/>
                    <a:gd name="T15" fmla="*/ 84 h 84"/>
                    <a:gd name="T16" fmla="*/ 30 w 88"/>
                    <a:gd name="T17" fmla="*/ 84 h 84"/>
                    <a:gd name="T18" fmla="*/ 30 w 88"/>
                    <a:gd name="T19" fmla="*/ 27 h 84"/>
                    <a:gd name="T20" fmla="*/ 49 w 88"/>
                    <a:gd name="T21" fmla="*/ 27 h 84"/>
                    <a:gd name="T22" fmla="*/ 49 w 88"/>
                    <a:gd name="T23" fmla="*/ 35 h 84"/>
                    <a:gd name="T24" fmla="*/ 49 w 88"/>
                    <a:gd name="T25" fmla="*/ 35 h 84"/>
                    <a:gd name="T26" fmla="*/ 49 w 88"/>
                    <a:gd name="T27" fmla="*/ 35 h 84"/>
                    <a:gd name="T28" fmla="*/ 49 w 88"/>
                    <a:gd name="T29" fmla="*/ 35 h 84"/>
                    <a:gd name="T30" fmla="*/ 66 w 88"/>
                    <a:gd name="T31" fmla="*/ 26 h 84"/>
                    <a:gd name="T32" fmla="*/ 88 w 88"/>
                    <a:gd name="T33" fmla="*/ 51 h 84"/>
                    <a:gd name="T34" fmla="*/ 11 w 88"/>
                    <a:gd name="T35" fmla="*/ 0 h 84"/>
                    <a:gd name="T36" fmla="*/ 0 w 88"/>
                    <a:gd name="T37" fmla="*/ 9 h 84"/>
                    <a:gd name="T38" fmla="*/ 10 w 88"/>
                    <a:gd name="T39" fmla="*/ 19 h 84"/>
                    <a:gd name="T40" fmla="*/ 11 w 88"/>
                    <a:gd name="T41" fmla="*/ 19 h 84"/>
                    <a:gd name="T42" fmla="*/ 21 w 88"/>
                    <a:gd name="T43" fmla="*/ 9 h 84"/>
                    <a:gd name="T44" fmla="*/ 11 w 88"/>
                    <a:gd name="T45" fmla="*/ 0 h 84"/>
                    <a:gd name="T46" fmla="*/ 1 w 88"/>
                    <a:gd name="T47" fmla="*/ 84 h 84"/>
                    <a:gd name="T48" fmla="*/ 20 w 88"/>
                    <a:gd name="T49" fmla="*/ 84 h 84"/>
                    <a:gd name="T50" fmla="*/ 20 w 88"/>
                    <a:gd name="T51" fmla="*/ 27 h 84"/>
                    <a:gd name="T52" fmla="*/ 1 w 88"/>
                    <a:gd name="T53" fmla="*/ 27 h 84"/>
                    <a:gd name="T54" fmla="*/ 1 w 88"/>
                    <a:gd name="T55" fmla="*/ 84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88" h="84">
                      <a:moveTo>
                        <a:pt x="88" y="51"/>
                      </a:moveTo>
                      <a:cubicBezTo>
                        <a:pt x="88" y="84"/>
                        <a:pt x="88" y="84"/>
                        <a:pt x="88" y="84"/>
                      </a:cubicBezTo>
                      <a:cubicBezTo>
                        <a:pt x="69" y="84"/>
                        <a:pt x="69" y="84"/>
                        <a:pt x="69" y="84"/>
                      </a:cubicBezTo>
                      <a:cubicBezTo>
                        <a:pt x="69" y="53"/>
                        <a:pt x="69" y="53"/>
                        <a:pt x="69" y="53"/>
                      </a:cubicBezTo>
                      <a:cubicBezTo>
                        <a:pt x="69" y="46"/>
                        <a:pt x="66" y="40"/>
                        <a:pt x="60" y="40"/>
                      </a:cubicBezTo>
                      <a:cubicBezTo>
                        <a:pt x="54" y="40"/>
                        <a:pt x="51" y="44"/>
                        <a:pt x="50" y="47"/>
                      </a:cubicBezTo>
                      <a:cubicBezTo>
                        <a:pt x="49" y="49"/>
                        <a:pt x="49" y="50"/>
                        <a:pt x="49" y="52"/>
                      </a:cubicBezTo>
                      <a:cubicBezTo>
                        <a:pt x="49" y="84"/>
                        <a:pt x="49" y="84"/>
                        <a:pt x="49" y="84"/>
                      </a:cubicBezTo>
                      <a:cubicBezTo>
                        <a:pt x="30" y="84"/>
                        <a:pt x="30" y="84"/>
                        <a:pt x="30" y="84"/>
                      </a:cubicBezTo>
                      <a:cubicBezTo>
                        <a:pt x="30" y="84"/>
                        <a:pt x="31" y="32"/>
                        <a:pt x="30" y="27"/>
                      </a:cubicBezTo>
                      <a:cubicBezTo>
                        <a:pt x="49" y="27"/>
                        <a:pt x="49" y="27"/>
                        <a:pt x="49" y="27"/>
                      </a:cubicBezTo>
                      <a:cubicBezTo>
                        <a:pt x="49" y="35"/>
                        <a:pt x="49" y="35"/>
                        <a:pt x="49" y="35"/>
                      </a:cubicBezTo>
                      <a:cubicBezTo>
                        <a:pt x="49" y="35"/>
                        <a:pt x="49" y="35"/>
                        <a:pt x="49" y="35"/>
                      </a:cubicBezTo>
                      <a:cubicBezTo>
                        <a:pt x="49" y="35"/>
                        <a:pt x="49" y="35"/>
                        <a:pt x="49" y="35"/>
                      </a:cubicBezTo>
                      <a:cubicBezTo>
                        <a:pt x="49" y="35"/>
                        <a:pt x="49" y="35"/>
                        <a:pt x="49" y="35"/>
                      </a:cubicBezTo>
                      <a:cubicBezTo>
                        <a:pt x="52" y="31"/>
                        <a:pt x="56" y="26"/>
                        <a:pt x="66" y="26"/>
                      </a:cubicBezTo>
                      <a:cubicBezTo>
                        <a:pt x="79" y="26"/>
                        <a:pt x="88" y="34"/>
                        <a:pt x="88" y="51"/>
                      </a:cubicBezTo>
                      <a:close/>
                      <a:moveTo>
                        <a:pt x="11" y="0"/>
                      </a:moveTo>
                      <a:cubicBezTo>
                        <a:pt x="4" y="0"/>
                        <a:pt x="0" y="4"/>
                        <a:pt x="0" y="9"/>
                      </a:cubicBezTo>
                      <a:cubicBezTo>
                        <a:pt x="0" y="15"/>
                        <a:pt x="4" y="19"/>
                        <a:pt x="10" y="19"/>
                      </a:cubicBezTo>
                      <a:cubicBezTo>
                        <a:pt x="11" y="19"/>
                        <a:pt x="11" y="19"/>
                        <a:pt x="11" y="19"/>
                      </a:cubicBezTo>
                      <a:cubicBezTo>
                        <a:pt x="17" y="19"/>
                        <a:pt x="21" y="15"/>
                        <a:pt x="21" y="9"/>
                      </a:cubicBezTo>
                      <a:cubicBezTo>
                        <a:pt x="21" y="4"/>
                        <a:pt x="17" y="0"/>
                        <a:pt x="11" y="0"/>
                      </a:cubicBezTo>
                      <a:close/>
                      <a:moveTo>
                        <a:pt x="1" y="84"/>
                      </a:moveTo>
                      <a:cubicBezTo>
                        <a:pt x="20" y="84"/>
                        <a:pt x="20" y="84"/>
                        <a:pt x="20" y="84"/>
                      </a:cubicBezTo>
                      <a:cubicBezTo>
                        <a:pt x="20" y="27"/>
                        <a:pt x="20" y="27"/>
                        <a:pt x="20" y="27"/>
                      </a:cubicBezTo>
                      <a:cubicBezTo>
                        <a:pt x="1" y="27"/>
                        <a:pt x="1" y="27"/>
                        <a:pt x="1" y="27"/>
                      </a:cubicBezTo>
                      <a:lnTo>
                        <a:pt x="1" y="8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34" name="Rectangle 33"/>
              <p:cNvSpPr/>
              <p:nvPr/>
            </p:nvSpPr>
            <p:spPr>
              <a:xfrm flipH="1">
                <a:off x="8483220" y="2859661"/>
                <a:ext cx="2881785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solidFill>
                      <a:schemeClr val="bg1"/>
                    </a:solidFill>
                    <a:latin typeface="ITC Kabel Std Book" panose="020D0402020204020904" pitchFamily="34" charset="0"/>
                  </a:rPr>
                  <a:t>Join Us on Facebook</a:t>
                </a:r>
              </a:p>
            </p:txBody>
          </p:sp>
          <p:sp>
            <p:nvSpPr>
              <p:cNvPr id="35" name="Rectangle 34"/>
              <p:cNvSpPr/>
              <p:nvPr/>
            </p:nvSpPr>
            <p:spPr>
              <a:xfrm flipH="1">
                <a:off x="8456493" y="3910027"/>
                <a:ext cx="2881785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solidFill>
                      <a:schemeClr val="bg1"/>
                    </a:solidFill>
                    <a:latin typeface="ITC Kabel Std Book" panose="020D0402020204020904" pitchFamily="34" charset="0"/>
                  </a:rPr>
                  <a:t>Join Us on Twitter</a:t>
                </a:r>
              </a:p>
            </p:txBody>
          </p:sp>
          <p:sp>
            <p:nvSpPr>
              <p:cNvPr id="59" name="Rectangle 58"/>
              <p:cNvSpPr/>
              <p:nvPr/>
            </p:nvSpPr>
            <p:spPr>
              <a:xfrm flipH="1">
                <a:off x="8483220" y="4764661"/>
                <a:ext cx="2881785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solidFill>
                      <a:schemeClr val="bg1"/>
                    </a:solidFill>
                    <a:latin typeface="ITC Kabel Std Book" panose="020D0402020204020904" pitchFamily="34" charset="0"/>
                  </a:rPr>
                  <a:t>Join Us on </a:t>
                </a:r>
                <a:r>
                  <a:rPr lang="en-US" dirty="0" err="1">
                    <a:solidFill>
                      <a:schemeClr val="bg1"/>
                    </a:solidFill>
                    <a:latin typeface="ITC Kabel Std Book" panose="020D0402020204020904" pitchFamily="34" charset="0"/>
                  </a:rPr>
                  <a:t>Linkedin</a:t>
                </a:r>
                <a:endParaRPr lang="en-US" dirty="0">
                  <a:solidFill>
                    <a:schemeClr val="bg1"/>
                  </a:solidFill>
                  <a:latin typeface="ITC Kabel Std Book" panose="020D0402020204020904" pitchFamily="34" charset="0"/>
                </a:endParaRPr>
              </a:p>
            </p:txBody>
          </p:sp>
        </p:grpSp>
        <p:sp>
          <p:nvSpPr>
            <p:cNvPr id="9" name="Freeform 21"/>
            <p:cNvSpPr>
              <a:spLocks/>
            </p:cNvSpPr>
            <p:nvPr/>
          </p:nvSpPr>
          <p:spPr bwMode="auto">
            <a:xfrm>
              <a:off x="528926" y="5385091"/>
              <a:ext cx="795337" cy="646113"/>
            </a:xfrm>
            <a:custGeom>
              <a:avLst/>
              <a:gdLst>
                <a:gd name="T0" fmla="*/ 501 w 501"/>
                <a:gd name="T1" fmla="*/ 0 h 407"/>
                <a:gd name="T2" fmla="*/ 0 w 501"/>
                <a:gd name="T3" fmla="*/ 0 h 407"/>
                <a:gd name="T4" fmla="*/ 0 w 501"/>
                <a:gd name="T5" fmla="*/ 407 h 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01" h="407">
                  <a:moveTo>
                    <a:pt x="501" y="0"/>
                  </a:moveTo>
                  <a:lnTo>
                    <a:pt x="0" y="0"/>
                  </a:lnTo>
                  <a:lnTo>
                    <a:pt x="0" y="407"/>
                  </a:lnTo>
                </a:path>
              </a:pathLst>
            </a:custGeom>
            <a:noFill/>
            <a:ln w="4445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22"/>
            <p:cNvSpPr>
              <a:spLocks noChangeShapeType="1"/>
            </p:cNvSpPr>
            <p:nvPr/>
          </p:nvSpPr>
          <p:spPr bwMode="auto">
            <a:xfrm>
              <a:off x="1430626" y="5385089"/>
              <a:ext cx="249237" cy="0"/>
            </a:xfrm>
            <a:prstGeom prst="line">
              <a:avLst/>
            </a:prstGeom>
            <a:noFill/>
            <a:ln w="4445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23"/>
            <p:cNvSpPr>
              <a:spLocks noChangeShapeType="1"/>
            </p:cNvSpPr>
            <p:nvPr/>
          </p:nvSpPr>
          <p:spPr bwMode="auto">
            <a:xfrm>
              <a:off x="528926" y="6121689"/>
              <a:ext cx="0" cy="76200"/>
            </a:xfrm>
            <a:prstGeom prst="line">
              <a:avLst/>
            </a:prstGeom>
            <a:noFill/>
            <a:ln w="44450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 flipH="1">
              <a:off x="562708" y="5791200"/>
              <a:ext cx="3729567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100" b="1" dirty="0">
                  <a:solidFill>
                    <a:schemeClr val="bg1"/>
                  </a:solidFill>
                </a:rPr>
                <a:t>WWW.NAYI-DISHA.ORG</a:t>
              </a:r>
            </a:p>
          </p:txBody>
        </p:sp>
        <p:grpSp>
          <p:nvGrpSpPr>
            <p:cNvPr id="8" name="Group 14"/>
            <p:cNvGrpSpPr/>
            <p:nvPr/>
          </p:nvGrpSpPr>
          <p:grpSpPr>
            <a:xfrm>
              <a:off x="8221977" y="1437356"/>
              <a:ext cx="2605634" cy="1610644"/>
              <a:chOff x="8230600" y="1224026"/>
              <a:chExt cx="3002094" cy="1855711"/>
            </a:xfrm>
          </p:grpSpPr>
          <p:sp>
            <p:nvSpPr>
              <p:cNvPr id="37" name="stroke"/>
              <p:cNvSpPr>
                <a:spLocks noChangeArrowheads="1"/>
              </p:cNvSpPr>
              <p:nvPr/>
            </p:nvSpPr>
            <p:spPr bwMode="auto">
              <a:xfrm>
                <a:off x="8589376" y="1224026"/>
                <a:ext cx="2525907" cy="1199595"/>
              </a:xfrm>
              <a:prstGeom prst="rect">
                <a:avLst/>
              </a:prstGeom>
              <a:noFill/>
              <a:ln w="381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ill shape"/>
              <p:cNvSpPr>
                <a:spLocks/>
              </p:cNvSpPr>
              <p:nvPr/>
            </p:nvSpPr>
            <p:spPr bwMode="auto">
              <a:xfrm>
                <a:off x="8230600" y="1403783"/>
                <a:ext cx="2625254" cy="1675954"/>
              </a:xfrm>
              <a:custGeom>
                <a:avLst/>
                <a:gdLst>
                  <a:gd name="T0" fmla="*/ 581 w 591"/>
                  <a:gd name="T1" fmla="*/ 173 h 173"/>
                  <a:gd name="T2" fmla="*/ 10 w 591"/>
                  <a:gd name="T3" fmla="*/ 173 h 173"/>
                  <a:gd name="T4" fmla="*/ 0 w 591"/>
                  <a:gd name="T5" fmla="*/ 163 h 173"/>
                  <a:gd name="T6" fmla="*/ 0 w 591"/>
                  <a:gd name="T7" fmla="*/ 10 h 173"/>
                  <a:gd name="T8" fmla="*/ 10 w 591"/>
                  <a:gd name="T9" fmla="*/ 0 h 173"/>
                  <a:gd name="T10" fmla="*/ 581 w 591"/>
                  <a:gd name="T11" fmla="*/ 0 h 173"/>
                  <a:gd name="T12" fmla="*/ 591 w 591"/>
                  <a:gd name="T13" fmla="*/ 10 h 173"/>
                  <a:gd name="T14" fmla="*/ 591 w 591"/>
                  <a:gd name="T15" fmla="*/ 163 h 173"/>
                  <a:gd name="T16" fmla="*/ 581 w 591"/>
                  <a:gd name="T17" fmla="*/ 173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91" h="173">
                    <a:moveTo>
                      <a:pt x="581" y="173"/>
                    </a:moveTo>
                    <a:cubicBezTo>
                      <a:pt x="10" y="173"/>
                      <a:pt x="10" y="173"/>
                      <a:pt x="10" y="173"/>
                    </a:cubicBezTo>
                    <a:cubicBezTo>
                      <a:pt x="4" y="173"/>
                      <a:pt x="0" y="169"/>
                      <a:pt x="0" y="163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5"/>
                      <a:pt x="4" y="0"/>
                      <a:pt x="10" y="0"/>
                    </a:cubicBezTo>
                    <a:cubicBezTo>
                      <a:pt x="581" y="0"/>
                      <a:pt x="581" y="0"/>
                      <a:pt x="581" y="0"/>
                    </a:cubicBezTo>
                    <a:cubicBezTo>
                      <a:pt x="586" y="0"/>
                      <a:pt x="591" y="5"/>
                      <a:pt x="591" y="10"/>
                    </a:cubicBezTo>
                    <a:cubicBezTo>
                      <a:pt x="591" y="163"/>
                      <a:pt x="591" y="163"/>
                      <a:pt x="591" y="163"/>
                    </a:cubicBezTo>
                    <a:cubicBezTo>
                      <a:pt x="591" y="169"/>
                      <a:pt x="586" y="173"/>
                      <a:pt x="581" y="17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 flipH="1">
                <a:off x="8350909" y="1577603"/>
                <a:ext cx="2881785" cy="14893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600" dirty="0">
                    <a:gradFill>
                      <a:gsLst>
                        <a:gs pos="50300">
                          <a:schemeClr val="accent2"/>
                        </a:gs>
                        <a:gs pos="0">
                          <a:schemeClr val="accent1"/>
                        </a:gs>
                        <a:gs pos="100000">
                          <a:schemeClr val="accent3"/>
                        </a:gs>
                      </a:gsLst>
                      <a:lin ang="18600000" scaled="0"/>
                    </a:gradFill>
                    <a:latin typeface="Impact" panose="020B0806030902050204" pitchFamily="34" charset="0"/>
                  </a:rPr>
                  <a:t>NAYI DISHA</a:t>
                </a:r>
              </a:p>
              <a:p>
                <a:r>
                  <a:rPr lang="en-US" sz="2600" dirty="0">
                    <a:gradFill>
                      <a:gsLst>
                        <a:gs pos="50300">
                          <a:schemeClr val="accent2"/>
                        </a:gs>
                        <a:gs pos="0">
                          <a:schemeClr val="accent1"/>
                        </a:gs>
                        <a:gs pos="100000">
                          <a:schemeClr val="accent3"/>
                        </a:gs>
                      </a:gsLst>
                      <a:lin ang="18600000" scaled="0"/>
                    </a:gradFill>
                    <a:latin typeface="Impact" panose="020B0806030902050204" pitchFamily="34" charset="0"/>
                  </a:rPr>
                  <a:t>RESOURCE CENTRE</a:t>
                </a:r>
              </a:p>
            </p:txBody>
          </p:sp>
        </p:grpSp>
        <p:sp>
          <p:nvSpPr>
            <p:cNvPr id="51" name="Rectangle 50"/>
            <p:cNvSpPr/>
            <p:nvPr/>
          </p:nvSpPr>
          <p:spPr>
            <a:xfrm flipH="1">
              <a:off x="562708" y="5486400"/>
              <a:ext cx="2881786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  <a:latin typeface="ITC Kabel Std Book" panose="020D0402020204020904" pitchFamily="34" charset="0"/>
                </a:rPr>
                <a:t>Visit us at </a:t>
              </a:r>
            </a:p>
          </p:txBody>
        </p:sp>
        <p:pic>
          <p:nvPicPr>
            <p:cNvPr id="52" name="Picture 51" descr="ND_logo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17991" y="3220453"/>
              <a:ext cx="1512587" cy="617621"/>
            </a:xfrm>
            <a:prstGeom prst="rect">
              <a:avLst/>
            </a:prstGeom>
          </p:spPr>
        </p:pic>
        <p:pic>
          <p:nvPicPr>
            <p:cNvPr id="55" name="Picture 54" descr="business-3189797_1920.png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 l="10000" t="12692" r="74615" b="65385"/>
            <a:stretch>
              <a:fillRect/>
            </a:stretch>
          </p:blipFill>
          <p:spPr>
            <a:xfrm>
              <a:off x="375139" y="1219200"/>
              <a:ext cx="1184649" cy="914400"/>
            </a:xfrm>
            <a:prstGeom prst="rect">
              <a:avLst/>
            </a:prstGeom>
          </p:spPr>
        </p:pic>
        <p:sp>
          <p:nvSpPr>
            <p:cNvPr id="45" name="Rectangle 44"/>
            <p:cNvSpPr/>
            <p:nvPr/>
          </p:nvSpPr>
          <p:spPr>
            <a:xfrm>
              <a:off x="375138" y="228601"/>
              <a:ext cx="6658708" cy="480131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dirty="0"/>
            </a:p>
            <a:p>
              <a:r>
                <a:rPr lang="en-US" dirty="0"/>
                <a:t>		</a:t>
              </a:r>
            </a:p>
            <a:p>
              <a:r>
                <a:rPr lang="en-US" dirty="0"/>
                <a:t>		</a:t>
              </a:r>
              <a:r>
                <a:rPr lang="te-IN" dirty="0"/>
                <a:t>ఈ సమాచారం ప్రత్యేక విద్యావేత్త </a:t>
              </a:r>
              <a:r>
                <a:rPr lang="en-GB" dirty="0"/>
                <a:t>	</a:t>
              </a:r>
              <a:r>
                <a:rPr lang="te-IN" u="sng" dirty="0">
                  <a:solidFill>
                    <a:schemeClr val="accent6">
                      <a:lumMod val="75000"/>
                    </a:schemeClr>
                  </a:solidFill>
                </a:rPr>
                <a:t>శ్రీమతి</a:t>
              </a:r>
              <a:r>
                <a:rPr lang="te-IN" u="sng" dirty="0"/>
                <a:t> </a:t>
              </a:r>
              <a:r>
                <a:rPr lang="te-IN" u="sng" dirty="0">
                  <a:solidFill>
                    <a:schemeClr val="accent6">
                      <a:lumMod val="75000"/>
                    </a:schemeClr>
                  </a:solidFill>
                </a:rPr>
                <a:t>ఫరీదా రాజ్</a:t>
              </a:r>
              <a:r>
                <a:rPr lang="te-IN" dirty="0">
                  <a:solidFill>
                    <a:schemeClr val="accent6">
                      <a:lumMod val="75000"/>
                    </a:schemeClr>
                  </a:solidFill>
                </a:rPr>
                <a:t> </a:t>
              </a:r>
              <a:r>
                <a:rPr lang="en-GB" dirty="0">
                  <a:solidFill>
                    <a:schemeClr val="accent6">
                      <a:lumMod val="75000"/>
                    </a:schemeClr>
                  </a:solidFill>
                </a:rPr>
                <a:t>	</a:t>
              </a:r>
              <a:r>
                <a:rPr lang="te-IN" dirty="0"/>
                <a:t>గారి</a:t>
              </a:r>
              <a:r>
                <a:rPr lang="en-GB" dirty="0"/>
                <a:t> </a:t>
              </a:r>
              <a:r>
                <a:rPr lang="te-IN" dirty="0"/>
                <a:t>సహకారంతో</a:t>
              </a:r>
              <a:r>
                <a:rPr lang="en-GB" dirty="0"/>
                <a:t> </a:t>
              </a:r>
              <a:r>
                <a:rPr lang="te-IN" dirty="0"/>
                <a:t>రూపొందించబడింది.అభ్యాస ఇబ్బందులు </a:t>
              </a:r>
              <a:r>
                <a:rPr lang="en-GB" dirty="0"/>
                <a:t>	</a:t>
              </a:r>
              <a:r>
                <a:rPr lang="te-IN" dirty="0"/>
                <a:t>ఉన్న</a:t>
              </a:r>
              <a:r>
                <a:rPr lang="en-GB" dirty="0"/>
                <a:t> </a:t>
              </a:r>
              <a:r>
                <a:rPr lang="te-IN" dirty="0"/>
                <a:t>పిల్లల తల్లిదండ్రులు మరియు ఉపాద్యాయుల కోసం ఆమె </a:t>
              </a:r>
              <a:r>
                <a:rPr lang="en-GB" dirty="0"/>
                <a:t>	</a:t>
              </a:r>
              <a:r>
                <a:rPr lang="te-IN" dirty="0"/>
                <a:t>రచించిన  </a:t>
              </a:r>
              <a:r>
                <a:rPr lang="en-GB" dirty="0"/>
                <a:t>	</a:t>
              </a:r>
              <a:r>
                <a:rPr lang="te-IN" dirty="0"/>
                <a:t>"బ్రేకింగ్ త్రూ" అనే హ్యాండ్ బుక్ నుండి ఆమె </a:t>
              </a:r>
              <a:r>
                <a:rPr lang="en-GB" dirty="0"/>
                <a:t>	</a:t>
              </a:r>
              <a:r>
                <a:rPr lang="te-IN" dirty="0"/>
                <a:t>అనుమతితో ఇక్కడ ప్రచురింపబడింది.</a:t>
              </a:r>
              <a:endParaRPr lang="en-US" dirty="0">
                <a:hlinkClick r:id="rId5"/>
              </a:endParaRPr>
            </a:p>
            <a:p>
              <a:pPr algn="just"/>
              <a:endParaRPr lang="en-US" dirty="0"/>
            </a:p>
            <a:p>
              <a:endParaRPr lang="en-US" b="1" dirty="0"/>
            </a:p>
            <a:p>
              <a:endParaRPr lang="en-US" dirty="0">
                <a:hlinkClick r:id="rId5"/>
              </a:endParaRPr>
            </a:p>
            <a:p>
              <a:endParaRPr lang="en-US" dirty="0">
                <a:hlinkClick r:id="rId5"/>
              </a:endParaRPr>
            </a:p>
            <a:p>
              <a:endParaRPr lang="en-US" dirty="0">
                <a:hlinkClick r:id="rId5"/>
              </a:endParaRPr>
            </a:p>
            <a:p>
              <a:endParaRPr lang="en-US" dirty="0">
                <a:hlinkClick r:id="rId5"/>
              </a:endParaRPr>
            </a:p>
            <a:p>
              <a:endParaRPr lang="en-US" dirty="0">
                <a:hlinkClick r:id="rId5"/>
              </a:endParaRPr>
            </a:p>
            <a:p>
              <a:r>
                <a:rPr lang="te-IN" u="sng" dirty="0">
                  <a:solidFill>
                    <a:srgbClr val="0070C0"/>
                  </a:solidFill>
                </a:rPr>
                <a:t>నయీ దిశా రిసోర్స్ సెంటర్ </a:t>
              </a:r>
              <a:r>
                <a:rPr lang="te-IN" dirty="0"/>
                <a:t>అనేది  ప్రత్యేక విద్యా లోపాలు, మేధో మరియు అభివృద్ధి లోపాలున్న వ్యక్తుల కుటుంబాలకు సహాయాన్నందించే ఒక ఆన్ లైన్ సమాచార వనరుల వేదిక.</a:t>
              </a:r>
              <a:r>
                <a:rPr lang="en-US" dirty="0"/>
                <a:t> 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32510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1" name="Freeform 120"/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10523226 w 12192000"/>
                <a:gd name="connsiteY0" fmla="*/ 0 h 6858000"/>
                <a:gd name="connsiteX1" fmla="*/ 12192000 w 12192000"/>
                <a:gd name="connsiteY1" fmla="*/ 0 h 6858000"/>
                <a:gd name="connsiteX2" fmla="*/ 12192000 w 12192000"/>
                <a:gd name="connsiteY2" fmla="*/ 4398845 h 6858000"/>
                <a:gd name="connsiteX3" fmla="*/ 12106031 w 12192000"/>
                <a:gd name="connsiteY3" fmla="*/ 4418734 h 6858000"/>
                <a:gd name="connsiteX4" fmla="*/ 7236250 w 12192000"/>
                <a:gd name="connsiteY4" fmla="*/ 4634577 h 6858000"/>
                <a:gd name="connsiteX5" fmla="*/ 3877451 w 12192000"/>
                <a:gd name="connsiteY5" fmla="*/ 6757126 h 6858000"/>
                <a:gd name="connsiteX6" fmla="*/ 3800340 w 12192000"/>
                <a:gd name="connsiteY6" fmla="*/ 6858000 h 6858000"/>
                <a:gd name="connsiteX7" fmla="*/ 0 w 12192000"/>
                <a:gd name="connsiteY7" fmla="*/ 6858000 h 6858000"/>
                <a:gd name="connsiteX8" fmla="*/ 0 w 12192000"/>
                <a:gd name="connsiteY8" fmla="*/ 3661609 h 6858000"/>
                <a:gd name="connsiteX9" fmla="*/ 114844 w 12192000"/>
                <a:gd name="connsiteY9" fmla="*/ 3648787 h 6858000"/>
                <a:gd name="connsiteX10" fmla="*/ 1443788 w 12192000"/>
                <a:gd name="connsiteY10" fmla="*/ 2811320 h 6858000"/>
                <a:gd name="connsiteX11" fmla="*/ 6140714 w 12192000"/>
                <a:gd name="connsiteY11" fmla="*/ 1459714 h 6858000"/>
                <a:gd name="connsiteX12" fmla="*/ 10415284 w 12192000"/>
                <a:gd name="connsiteY12" fmla="*/ 106311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192000" h="6858000">
                  <a:moveTo>
                    <a:pt x="10523226" y="0"/>
                  </a:moveTo>
                  <a:lnTo>
                    <a:pt x="12192000" y="0"/>
                  </a:lnTo>
                  <a:lnTo>
                    <a:pt x="12192000" y="4398845"/>
                  </a:lnTo>
                  <a:lnTo>
                    <a:pt x="12106031" y="4418734"/>
                  </a:lnTo>
                  <a:cubicBezTo>
                    <a:pt x="10322516" y="4806074"/>
                    <a:pt x="8860477" y="4550230"/>
                    <a:pt x="7236250" y="4634577"/>
                  </a:cubicBezTo>
                  <a:cubicBezTo>
                    <a:pt x="5752923" y="4711692"/>
                    <a:pt x="4840379" y="5522739"/>
                    <a:pt x="3877451" y="6757126"/>
                  </a:cubicBezTo>
                  <a:lnTo>
                    <a:pt x="3800340" y="6858000"/>
                  </a:lnTo>
                  <a:lnTo>
                    <a:pt x="0" y="6858000"/>
                  </a:lnTo>
                  <a:lnTo>
                    <a:pt x="0" y="3661609"/>
                  </a:lnTo>
                  <a:lnTo>
                    <a:pt x="114844" y="3648787"/>
                  </a:lnTo>
                  <a:cubicBezTo>
                    <a:pt x="570604" y="3570783"/>
                    <a:pt x="1017211" y="3302379"/>
                    <a:pt x="1443788" y="2811320"/>
                  </a:cubicBezTo>
                  <a:cubicBezTo>
                    <a:pt x="2683216" y="1395327"/>
                    <a:pt x="3839629" y="1147006"/>
                    <a:pt x="6140714" y="1459714"/>
                  </a:cubicBezTo>
                  <a:cubicBezTo>
                    <a:pt x="7035270" y="1583877"/>
                    <a:pt x="9224514" y="1167099"/>
                    <a:pt x="10415284" y="106311"/>
                  </a:cubicBezTo>
                  <a:close/>
                </a:path>
              </a:pathLst>
            </a:custGeom>
            <a:gradFill>
              <a:gsLst>
                <a:gs pos="100000">
                  <a:srgbClr val="EBFCFF"/>
                </a:gs>
                <a:gs pos="0">
                  <a:schemeClr val="bg1"/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v</a:t>
              </a:r>
            </a:p>
          </p:txBody>
        </p:sp>
        <p:grpSp>
          <p:nvGrpSpPr>
            <p:cNvPr id="2" name="Group 113"/>
            <p:cNvGrpSpPr/>
            <p:nvPr/>
          </p:nvGrpSpPr>
          <p:grpSpPr>
            <a:xfrm>
              <a:off x="0" y="0"/>
              <a:ext cx="6705141" cy="3272768"/>
              <a:chOff x="237168" y="0"/>
              <a:chExt cx="5701013" cy="3272768"/>
            </a:xfrm>
          </p:grpSpPr>
          <p:sp>
            <p:nvSpPr>
              <p:cNvPr id="42" name="Freeform 41"/>
              <p:cNvSpPr>
                <a:spLocks/>
              </p:cNvSpPr>
              <p:nvPr/>
            </p:nvSpPr>
            <p:spPr bwMode="auto">
              <a:xfrm>
                <a:off x="1208913" y="0"/>
                <a:ext cx="4729268" cy="2475166"/>
              </a:xfrm>
              <a:custGeom>
                <a:avLst/>
                <a:gdLst>
                  <a:gd name="connsiteX0" fmla="*/ 141588 w 4729268"/>
                  <a:gd name="connsiteY0" fmla="*/ 0 h 2475166"/>
                  <a:gd name="connsiteX1" fmla="*/ 4729268 w 4729268"/>
                  <a:gd name="connsiteY1" fmla="*/ 0 h 2475166"/>
                  <a:gd name="connsiteX2" fmla="*/ 4626749 w 4729268"/>
                  <a:gd name="connsiteY2" fmla="*/ 119231 h 2475166"/>
                  <a:gd name="connsiteX3" fmla="*/ 3478409 w 4729268"/>
                  <a:gd name="connsiteY3" fmla="*/ 1454767 h 2475166"/>
                  <a:gd name="connsiteX4" fmla="*/ 3131056 w 4729268"/>
                  <a:gd name="connsiteY4" fmla="*/ 1855638 h 2475166"/>
                  <a:gd name="connsiteX5" fmla="*/ 2349510 w 4729268"/>
                  <a:gd name="connsiteY5" fmla="*/ 2382657 h 2475166"/>
                  <a:gd name="connsiteX6" fmla="*/ 1780858 w 4729268"/>
                  <a:gd name="connsiteY6" fmla="*/ 2475166 h 2475166"/>
                  <a:gd name="connsiteX7" fmla="*/ 618343 w 4729268"/>
                  <a:gd name="connsiteY7" fmla="*/ 2043459 h 2475166"/>
                  <a:gd name="connsiteX8" fmla="*/ 96047 w 4729268"/>
                  <a:gd name="connsiteY8" fmla="*/ 115165 h 24751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729268" h="2475166">
                    <a:moveTo>
                      <a:pt x="141588" y="0"/>
                    </a:moveTo>
                    <a:lnTo>
                      <a:pt x="4729268" y="0"/>
                    </a:lnTo>
                    <a:lnTo>
                      <a:pt x="4626749" y="119231"/>
                    </a:lnTo>
                    <a:cubicBezTo>
                      <a:pt x="3478409" y="1454767"/>
                      <a:pt x="3478409" y="1454767"/>
                      <a:pt x="3478409" y="1454767"/>
                    </a:cubicBezTo>
                    <a:cubicBezTo>
                      <a:pt x="3131056" y="1855638"/>
                      <a:pt x="3131056" y="1855638"/>
                      <a:pt x="3131056" y="1855638"/>
                    </a:cubicBezTo>
                    <a:cubicBezTo>
                      <a:pt x="2915360" y="2107934"/>
                      <a:pt x="2643640" y="2284542"/>
                      <a:pt x="2349510" y="2382657"/>
                    </a:cubicBezTo>
                    <a:cubicBezTo>
                      <a:pt x="2164628" y="2444330"/>
                      <a:pt x="1974144" y="2475166"/>
                      <a:pt x="1780858" y="2475166"/>
                    </a:cubicBezTo>
                    <a:cubicBezTo>
                      <a:pt x="1369076" y="2475166"/>
                      <a:pt x="957293" y="2332198"/>
                      <a:pt x="618343" y="2043459"/>
                    </a:cubicBezTo>
                    <a:cubicBezTo>
                      <a:pt x="50764" y="1554470"/>
                      <a:pt x="-133239" y="784094"/>
                      <a:pt x="96047" y="115165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>
                <a:outerShdw blurRad="101600" dist="38100" dir="2700000" algn="tl" rotWithShape="0">
                  <a:prstClr val="black">
                    <a:alpha val="6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0" name="Freeform 39"/>
              <p:cNvSpPr/>
              <p:nvPr/>
            </p:nvSpPr>
            <p:spPr>
              <a:xfrm>
                <a:off x="237168" y="0"/>
                <a:ext cx="5414398" cy="3272768"/>
              </a:xfrm>
              <a:custGeom>
                <a:avLst/>
                <a:gdLst>
                  <a:gd name="connsiteX0" fmla="*/ 711768 w 5414398"/>
                  <a:gd name="connsiteY0" fmla="*/ 0 h 3272768"/>
                  <a:gd name="connsiteX1" fmla="*/ 5414398 w 5414398"/>
                  <a:gd name="connsiteY1" fmla="*/ 0 h 3272768"/>
                  <a:gd name="connsiteX2" fmla="*/ 5367108 w 5414398"/>
                  <a:gd name="connsiteY2" fmla="*/ 54895 h 3272768"/>
                  <a:gd name="connsiteX3" fmla="*/ 4056223 w 5414398"/>
                  <a:gd name="connsiteY3" fmla="*/ 1576571 h 3272768"/>
                  <a:gd name="connsiteX4" fmla="*/ 3319443 w 5414398"/>
                  <a:gd name="connsiteY4" fmla="*/ 2434483 h 3272768"/>
                  <a:gd name="connsiteX5" fmla="*/ 3131747 w 5414398"/>
                  <a:gd name="connsiteY5" fmla="*/ 2653166 h 3272768"/>
                  <a:gd name="connsiteX6" fmla="*/ 1778649 w 5414398"/>
                  <a:gd name="connsiteY6" fmla="*/ 3272768 h 3272768"/>
                  <a:gd name="connsiteX7" fmla="*/ 618852 w 5414398"/>
                  <a:gd name="connsiteY7" fmla="*/ 2841009 h 3272768"/>
                  <a:gd name="connsiteX8" fmla="*/ 431155 w 5414398"/>
                  <a:gd name="connsiteY8" fmla="*/ 326151 h 3272768"/>
                  <a:gd name="connsiteX9" fmla="*/ 617556 w 5414398"/>
                  <a:gd name="connsiteY9" fmla="*/ 109500 h 32727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414398" h="3272768">
                    <a:moveTo>
                      <a:pt x="711768" y="0"/>
                    </a:moveTo>
                    <a:lnTo>
                      <a:pt x="5414398" y="0"/>
                    </a:lnTo>
                    <a:lnTo>
                      <a:pt x="5367108" y="54895"/>
                    </a:lnTo>
                    <a:cubicBezTo>
                      <a:pt x="4056223" y="1576571"/>
                      <a:pt x="4056223" y="1576571"/>
                      <a:pt x="4056223" y="1576571"/>
                    </a:cubicBezTo>
                    <a:cubicBezTo>
                      <a:pt x="3319443" y="2434483"/>
                      <a:pt x="3319443" y="2434483"/>
                      <a:pt x="3319443" y="2434483"/>
                    </a:cubicBezTo>
                    <a:cubicBezTo>
                      <a:pt x="3131747" y="2653166"/>
                      <a:pt x="3131747" y="2653166"/>
                      <a:pt x="3131747" y="2653166"/>
                    </a:cubicBezTo>
                    <a:cubicBezTo>
                      <a:pt x="2778765" y="3062496"/>
                      <a:pt x="2280108" y="3272768"/>
                      <a:pt x="1778649" y="3272768"/>
                    </a:cubicBezTo>
                    <a:cubicBezTo>
                      <a:pt x="1366837" y="3272768"/>
                      <a:pt x="955025" y="3129783"/>
                      <a:pt x="618852" y="2841009"/>
                    </a:cubicBezTo>
                    <a:cubicBezTo>
                      <a:pt x="-126332" y="2198977"/>
                      <a:pt x="-210376" y="1071917"/>
                      <a:pt x="431155" y="326151"/>
                    </a:cubicBezTo>
                    <a:cubicBezTo>
                      <a:pt x="497339" y="249227"/>
                      <a:pt x="559387" y="177110"/>
                      <a:pt x="617556" y="109500"/>
                    </a:cubicBezTo>
                    <a:close/>
                  </a:path>
                </a:pathLst>
              </a:custGeom>
              <a:gradFill flip="none" rotWithShape="1">
                <a:gsLst>
                  <a:gs pos="100000">
                    <a:srgbClr val="3EDCFC"/>
                  </a:gs>
                  <a:gs pos="0">
                    <a:srgbClr val="01A0D9"/>
                  </a:gs>
                </a:gsLst>
                <a:lin ang="42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" name="Group 33"/>
            <p:cNvGrpSpPr/>
            <p:nvPr/>
          </p:nvGrpSpPr>
          <p:grpSpPr>
            <a:xfrm>
              <a:off x="570366" y="162390"/>
              <a:ext cx="3882762" cy="2459758"/>
              <a:chOff x="1328201" y="905875"/>
              <a:chExt cx="3210481" cy="2033862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1763820" y="1234678"/>
                <a:ext cx="2774862" cy="1705059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>
                <a:spAutoFit/>
              </a:bodyPr>
              <a:lstStyle/>
              <a:p>
                <a:r>
                  <a:rPr lang="te-IN" sz="3200" spc="200" dirty="0">
                    <a:ln w="0">
                      <a:noFill/>
                    </a:ln>
                    <a:solidFill>
                      <a:schemeClr val="bg1"/>
                    </a:solidFill>
                    <a:latin typeface="Impact" panose="020B0806030902050204" pitchFamily="34" charset="0"/>
                  </a:rPr>
                  <a:t>నిర్దిష్ట విద్యా/ అభ్యాస లోపం (</a:t>
                </a:r>
                <a:r>
                  <a:rPr lang="en-IN" sz="3200" spc="200" dirty="0">
                    <a:ln w="0">
                      <a:noFill/>
                    </a:ln>
                    <a:solidFill>
                      <a:schemeClr val="bg1"/>
                    </a:solidFill>
                    <a:latin typeface="Impact" panose="020B0806030902050204" pitchFamily="34" charset="0"/>
                  </a:rPr>
                  <a:t>SLDs) </a:t>
                </a:r>
                <a:r>
                  <a:rPr lang="te-IN" sz="3200" spc="200" dirty="0">
                    <a:ln w="0">
                      <a:noFill/>
                    </a:ln>
                    <a:solidFill>
                      <a:schemeClr val="bg1"/>
                    </a:solidFill>
                    <a:latin typeface="Impact" panose="020B0806030902050204" pitchFamily="34" charset="0"/>
                  </a:rPr>
                  <a:t>గురించి మాట్లాడుకుందాం:</a:t>
                </a:r>
              </a:p>
            </p:txBody>
          </p:sp>
          <p:sp>
            <p:nvSpPr>
              <p:cNvPr id="22" name="Freeform 31"/>
              <p:cNvSpPr>
                <a:spLocks/>
              </p:cNvSpPr>
              <p:nvPr/>
            </p:nvSpPr>
            <p:spPr bwMode="auto">
              <a:xfrm>
                <a:off x="1328201" y="905875"/>
                <a:ext cx="864230" cy="1171501"/>
              </a:xfrm>
              <a:custGeom>
                <a:avLst/>
                <a:gdLst>
                  <a:gd name="T0" fmla="*/ 189 w 515"/>
                  <a:gd name="T1" fmla="*/ 755 h 755"/>
                  <a:gd name="T2" fmla="*/ 0 w 515"/>
                  <a:gd name="T3" fmla="*/ 755 h 755"/>
                  <a:gd name="T4" fmla="*/ 0 w 515"/>
                  <a:gd name="T5" fmla="*/ 0 h 755"/>
                  <a:gd name="T6" fmla="*/ 515 w 515"/>
                  <a:gd name="T7" fmla="*/ 0 h 755"/>
                  <a:gd name="T8" fmla="*/ 515 w 515"/>
                  <a:gd name="T9" fmla="*/ 234 h 755"/>
                  <a:gd name="T10" fmla="*/ 457 w 515"/>
                  <a:gd name="T11" fmla="*/ 234 h 755"/>
                  <a:gd name="T12" fmla="*/ 457 w 515"/>
                  <a:gd name="T13" fmla="*/ 58 h 755"/>
                  <a:gd name="T14" fmla="*/ 57 w 515"/>
                  <a:gd name="T15" fmla="*/ 58 h 755"/>
                  <a:gd name="T16" fmla="*/ 57 w 515"/>
                  <a:gd name="T17" fmla="*/ 697 h 755"/>
                  <a:gd name="T18" fmla="*/ 189 w 515"/>
                  <a:gd name="T19" fmla="*/ 697 h 755"/>
                  <a:gd name="T20" fmla="*/ 189 w 515"/>
                  <a:gd name="T21" fmla="*/ 755 h 7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5" h="755">
                    <a:moveTo>
                      <a:pt x="189" y="755"/>
                    </a:moveTo>
                    <a:lnTo>
                      <a:pt x="0" y="755"/>
                    </a:lnTo>
                    <a:lnTo>
                      <a:pt x="0" y="0"/>
                    </a:lnTo>
                    <a:lnTo>
                      <a:pt x="515" y="0"/>
                    </a:lnTo>
                    <a:lnTo>
                      <a:pt x="515" y="234"/>
                    </a:lnTo>
                    <a:lnTo>
                      <a:pt x="457" y="234"/>
                    </a:lnTo>
                    <a:lnTo>
                      <a:pt x="457" y="58"/>
                    </a:lnTo>
                    <a:lnTo>
                      <a:pt x="57" y="58"/>
                    </a:lnTo>
                    <a:lnTo>
                      <a:pt x="57" y="697"/>
                    </a:lnTo>
                    <a:lnTo>
                      <a:pt x="189" y="697"/>
                    </a:lnTo>
                    <a:lnTo>
                      <a:pt x="189" y="755"/>
                    </a:lnTo>
                    <a:close/>
                  </a:path>
                </a:pathLst>
              </a:custGeom>
              <a:solidFill>
                <a:srgbClr val="92E3FC">
                  <a:alpha val="86000"/>
                </a:srgb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6470182" y="355484"/>
              <a:ext cx="5250730" cy="32932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e-IN" sz="1600" b="1" dirty="0">
                  <a:solidFill>
                    <a:srgbClr val="00B0F0"/>
                  </a:solidFill>
                </a:rPr>
                <a:t>వాస్తవం</a:t>
              </a:r>
            </a:p>
            <a:p>
              <a:r>
                <a:rPr lang="te-IN" sz="1600" dirty="0"/>
                <a:t>విద్యా</a:t>
              </a:r>
              <a:r>
                <a:rPr lang="en-GB" sz="1600" dirty="0"/>
                <a:t>/</a:t>
              </a:r>
              <a:r>
                <a:rPr lang="te-IN" sz="1600" spc="200" dirty="0">
                  <a:ln w="0">
                    <a:noFill/>
                  </a:ln>
                  <a:solidFill>
                    <a:schemeClr val="tx1">
                      <a:lumMod val="95000"/>
                      <a:lumOff val="5000"/>
                    </a:schemeClr>
                  </a:solidFill>
                  <a:latin typeface="Impact" panose="020B0806030902050204" pitchFamily="34" charset="0"/>
                </a:rPr>
                <a:t>అభ్యాస</a:t>
              </a:r>
              <a:r>
                <a:rPr lang="te-IN" sz="1600" dirty="0"/>
                <a:t> లోపం  ఉన్న పిల్లలు చక్కగా మాట్లాడతారు, చురుకుగా, తెలివైన వారుగా  ఉంటారు కానీ విద్యాపరమైన ఇబ్బందులు వారి భావోద్వేగ మరియు ప్రవర్తన పరమైన సమస్యలకు కారణమవుతాయి.</a:t>
              </a:r>
              <a:endParaRPr lang="en-GB" sz="1600" dirty="0"/>
            </a:p>
            <a:p>
              <a:endParaRPr lang="en-US" sz="1600" dirty="0"/>
            </a:p>
            <a:p>
              <a:r>
                <a:rPr lang="te-IN" sz="1600" b="1" dirty="0">
                  <a:solidFill>
                    <a:srgbClr val="00B0F0"/>
                  </a:solidFill>
                </a:rPr>
                <a:t>పరిశీలన</a:t>
              </a:r>
              <a:r>
                <a:rPr lang="te-IN" sz="1600" dirty="0"/>
                <a:t> </a:t>
              </a:r>
            </a:p>
            <a:p>
              <a:r>
                <a:rPr lang="te-IN" sz="1600" dirty="0"/>
                <a:t>ఈ పరిస్థితి తల్లిదండ్రులు మరియు ఉపాధ్యాయులను గందరగోళంలోకి నెడుతుంది. సరైన ప్రోత్సాహం, ఆసక్తి లేకపోవడం వంటి వాటి వలన పిల్లవాడి ప్రవర్తన తప్పుగా అర్ధం అవుతుంది.</a:t>
              </a:r>
              <a:endParaRPr lang="en-GB" sz="1600" dirty="0"/>
            </a:p>
            <a:p>
              <a:endParaRPr lang="en-US" sz="1600" dirty="0"/>
            </a:p>
            <a:p>
              <a:r>
                <a:rPr lang="te-IN" sz="1600" b="1" dirty="0">
                  <a:solidFill>
                    <a:srgbClr val="01A0D9"/>
                  </a:solidFill>
                </a:rPr>
                <a:t>పిల్లలపై దీని ప్రభావం </a:t>
              </a:r>
            </a:p>
            <a:p>
              <a:r>
                <a:rPr lang="te-IN" sz="1600" dirty="0"/>
                <a:t>తమని సరిగా అర్ధంచేసుకోనట్లుగా, నిరాశా భావానికి గురవుతారు.</a:t>
              </a:r>
              <a:endParaRPr lang="en-US" sz="1600" dirty="0"/>
            </a:p>
          </p:txBody>
        </p:sp>
        <p:pic>
          <p:nvPicPr>
            <p:cNvPr id="23" name="Picture 3" descr="C:\Users\Ambik\AppData\Local\Microsoft\Windows\INetCache\IE\40HF0M57\child-black-silhouette-girl-1380920474ZFl[1]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97358" y="3273350"/>
              <a:ext cx="2573274" cy="3109162"/>
            </a:xfrm>
            <a:prstGeom prst="rect">
              <a:avLst/>
            </a:prstGeom>
            <a:noFill/>
          </p:spPr>
        </p:pic>
        <p:sp>
          <p:nvSpPr>
            <p:cNvPr id="24" name="TextBox 23"/>
            <p:cNvSpPr txBox="1"/>
            <p:nvPr/>
          </p:nvSpPr>
          <p:spPr>
            <a:xfrm>
              <a:off x="2249424" y="4160520"/>
              <a:ext cx="8751511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e-IN" sz="1600" b="1" dirty="0">
                  <a:solidFill>
                    <a:srgbClr val="01A0D9"/>
                  </a:solidFill>
                </a:rPr>
                <a:t>పరిస్థితిని అర్ధం చేసుకోవడం </a:t>
              </a:r>
              <a:endParaRPr lang="en-GB" sz="1600" b="1" dirty="0">
                <a:solidFill>
                  <a:srgbClr val="01A0D9"/>
                </a:solidFill>
              </a:endParaRPr>
            </a:p>
            <a:p>
              <a:endParaRPr lang="en-GB" sz="1600" b="1" dirty="0">
                <a:solidFill>
                  <a:srgbClr val="01A0D9"/>
                </a:solidFill>
              </a:endParaRPr>
            </a:p>
            <a:p>
              <a:r>
                <a:rPr lang="te-IN" sz="1600" dirty="0"/>
                <a:t>ఈ పిల్లలు ఇబ్బంది పడే విషయాలలో: </a:t>
              </a:r>
              <a:endParaRPr lang="en-GB" sz="1600" dirty="0"/>
            </a:p>
            <a:p>
              <a:pPr marL="285750" indent="-285750">
                <a:buFont typeface="Wingdings" panose="05000000000000000000" pitchFamily="2" charset="2"/>
                <a:buChar char="v"/>
              </a:pPr>
              <a:r>
                <a:rPr lang="te-IN" sz="1600" dirty="0"/>
                <a:t>దృశ్య మరియు ఇంద్రియ అవగాహన  ద్వారా సమాచారం ప్రాసెస్ చేయడంలో ఇబ్బంది పడతారు.</a:t>
              </a:r>
              <a:endParaRPr lang="en-US" sz="1600" dirty="0"/>
            </a:p>
            <a:p>
              <a:pPr>
                <a:buFont typeface="Wingdings" pitchFamily="2" charset="2"/>
                <a:buChar char="v"/>
              </a:pPr>
              <a:r>
                <a:rPr lang="te-IN" sz="1600" dirty="0"/>
                <a:t>సమాచార క్రమబద్ధీకరణ లోపం కారణంగా చదవడం, వ్రాయడం లేదా గణితాన్ని చేయడంలో ఇబ్బంది పడతారు.</a:t>
              </a:r>
              <a:r>
                <a:rPr lang="en-US" sz="1600" dirty="0"/>
                <a:t>.</a:t>
              </a:r>
            </a:p>
          </p:txBody>
        </p:sp>
        <p:pic>
          <p:nvPicPr>
            <p:cNvPr id="12" name="Picture 11" descr="ND Logo + Tag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487526" y="6083969"/>
              <a:ext cx="1219200" cy="5371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5904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/>
          <p:cNvGrpSpPr/>
          <p:nvPr/>
        </p:nvGrpSpPr>
        <p:grpSpPr>
          <a:xfrm>
            <a:off x="1133093" y="-6349"/>
            <a:ext cx="10699243" cy="6627501"/>
            <a:chOff x="1133093" y="-6349"/>
            <a:chExt cx="10699243" cy="6627501"/>
          </a:xfrm>
        </p:grpSpPr>
        <p:grpSp>
          <p:nvGrpSpPr>
            <p:cNvPr id="101" name="Group 100"/>
            <p:cNvGrpSpPr/>
            <p:nvPr/>
          </p:nvGrpSpPr>
          <p:grpSpPr>
            <a:xfrm>
              <a:off x="2085974" y="-6349"/>
              <a:ext cx="9746362" cy="1202154"/>
              <a:chOff x="2336800" y="-6350"/>
              <a:chExt cx="7495821" cy="1374775"/>
            </a:xfrm>
          </p:grpSpPr>
          <p:sp>
            <p:nvSpPr>
              <p:cNvPr id="12" name="Freeform 7"/>
              <p:cNvSpPr>
                <a:spLocks/>
              </p:cNvSpPr>
              <p:nvPr/>
            </p:nvSpPr>
            <p:spPr bwMode="auto">
              <a:xfrm>
                <a:off x="2336800" y="1"/>
                <a:ext cx="7495821" cy="1282700"/>
              </a:xfrm>
              <a:custGeom>
                <a:avLst/>
                <a:gdLst>
                  <a:gd name="T0" fmla="*/ 2232 w 2232"/>
                  <a:gd name="T1" fmla="*/ 0 h 463"/>
                  <a:gd name="T2" fmla="*/ 2103 w 2232"/>
                  <a:gd name="T3" fmla="*/ 19 h 463"/>
                  <a:gd name="T4" fmla="*/ 2025 w 2232"/>
                  <a:gd name="T5" fmla="*/ 67 h 463"/>
                  <a:gd name="T6" fmla="*/ 1955 w 2232"/>
                  <a:gd name="T7" fmla="*/ 149 h 463"/>
                  <a:gd name="T8" fmla="*/ 1842 w 2232"/>
                  <a:gd name="T9" fmla="*/ 334 h 463"/>
                  <a:gd name="T10" fmla="*/ 1626 w 2232"/>
                  <a:gd name="T11" fmla="*/ 463 h 463"/>
                  <a:gd name="T12" fmla="*/ 606 w 2232"/>
                  <a:gd name="T13" fmla="*/ 463 h 463"/>
                  <a:gd name="T14" fmla="*/ 390 w 2232"/>
                  <a:gd name="T15" fmla="*/ 334 h 463"/>
                  <a:gd name="T16" fmla="*/ 277 w 2232"/>
                  <a:gd name="T17" fmla="*/ 149 h 463"/>
                  <a:gd name="T18" fmla="*/ 207 w 2232"/>
                  <a:gd name="T19" fmla="*/ 67 h 463"/>
                  <a:gd name="T20" fmla="*/ 129 w 2232"/>
                  <a:gd name="T21" fmla="*/ 19 h 463"/>
                  <a:gd name="T22" fmla="*/ 0 w 2232"/>
                  <a:gd name="T23" fmla="*/ 0 h 4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32" h="463">
                    <a:moveTo>
                      <a:pt x="2232" y="0"/>
                    </a:moveTo>
                    <a:cubicBezTo>
                      <a:pt x="2232" y="0"/>
                      <a:pt x="2142" y="0"/>
                      <a:pt x="2103" y="19"/>
                    </a:cubicBezTo>
                    <a:cubicBezTo>
                      <a:pt x="2077" y="31"/>
                      <a:pt x="2047" y="48"/>
                      <a:pt x="2025" y="67"/>
                    </a:cubicBezTo>
                    <a:cubicBezTo>
                      <a:pt x="1994" y="93"/>
                      <a:pt x="1974" y="119"/>
                      <a:pt x="1955" y="149"/>
                    </a:cubicBezTo>
                    <a:cubicBezTo>
                      <a:pt x="1913" y="216"/>
                      <a:pt x="1872" y="274"/>
                      <a:pt x="1842" y="334"/>
                    </a:cubicBezTo>
                    <a:cubicBezTo>
                      <a:pt x="1802" y="413"/>
                      <a:pt x="1718" y="463"/>
                      <a:pt x="1626" y="463"/>
                    </a:cubicBezTo>
                    <a:cubicBezTo>
                      <a:pt x="606" y="463"/>
                      <a:pt x="606" y="463"/>
                      <a:pt x="606" y="463"/>
                    </a:cubicBezTo>
                    <a:cubicBezTo>
                      <a:pt x="514" y="463"/>
                      <a:pt x="430" y="413"/>
                      <a:pt x="390" y="334"/>
                    </a:cubicBezTo>
                    <a:cubicBezTo>
                      <a:pt x="360" y="274"/>
                      <a:pt x="319" y="216"/>
                      <a:pt x="277" y="149"/>
                    </a:cubicBezTo>
                    <a:cubicBezTo>
                      <a:pt x="258" y="119"/>
                      <a:pt x="238" y="93"/>
                      <a:pt x="207" y="67"/>
                    </a:cubicBezTo>
                    <a:cubicBezTo>
                      <a:pt x="185" y="48"/>
                      <a:pt x="155" y="31"/>
                      <a:pt x="129" y="19"/>
                    </a:cubicBezTo>
                    <a:cubicBezTo>
                      <a:pt x="90" y="0"/>
                      <a:pt x="0" y="0"/>
                      <a:pt x="0" y="0"/>
                    </a:cubicBezTo>
                  </a:path>
                </a:pathLst>
              </a:custGeom>
              <a:gradFill flip="none" rotWithShape="1">
                <a:gsLst>
                  <a:gs pos="0">
                    <a:srgbClr val="3EDCFC"/>
                  </a:gs>
                  <a:gs pos="63000">
                    <a:srgbClr val="01A0D9"/>
                  </a:gs>
                </a:gsLst>
                <a:lin ang="54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" name="Freeform 5"/>
              <p:cNvSpPr>
                <a:spLocks/>
              </p:cNvSpPr>
              <p:nvPr/>
            </p:nvSpPr>
            <p:spPr bwMode="auto">
              <a:xfrm>
                <a:off x="2798763" y="-6350"/>
                <a:ext cx="1447800" cy="1282700"/>
              </a:xfrm>
              <a:custGeom>
                <a:avLst/>
                <a:gdLst>
                  <a:gd name="T0" fmla="*/ 492 w 492"/>
                  <a:gd name="T1" fmla="*/ 434 h 434"/>
                  <a:gd name="T2" fmla="*/ 360 w 492"/>
                  <a:gd name="T3" fmla="*/ 330 h 434"/>
                  <a:gd name="T4" fmla="*/ 217 w 492"/>
                  <a:gd name="T5" fmla="*/ 139 h 434"/>
                  <a:gd name="T6" fmla="*/ 132 w 492"/>
                  <a:gd name="T7" fmla="*/ 56 h 434"/>
                  <a:gd name="T8" fmla="*/ 41 w 492"/>
                  <a:gd name="T9" fmla="*/ 11 h 434"/>
                  <a:gd name="T10" fmla="*/ 0 w 492"/>
                  <a:gd name="T11" fmla="*/ 2 h 434"/>
                  <a:gd name="T12" fmla="*/ 151 w 492"/>
                  <a:gd name="T13" fmla="*/ 22 h 434"/>
                  <a:gd name="T14" fmla="*/ 237 w 492"/>
                  <a:gd name="T15" fmla="*/ 74 h 434"/>
                  <a:gd name="T16" fmla="*/ 314 w 492"/>
                  <a:gd name="T17" fmla="*/ 164 h 434"/>
                  <a:gd name="T18" fmla="*/ 439 w 492"/>
                  <a:gd name="T19" fmla="*/ 365 h 434"/>
                  <a:gd name="T20" fmla="*/ 492 w 492"/>
                  <a:gd name="T21" fmla="*/ 434 h 4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92" h="434">
                    <a:moveTo>
                      <a:pt x="492" y="434"/>
                    </a:moveTo>
                    <a:cubicBezTo>
                      <a:pt x="438" y="414"/>
                      <a:pt x="391" y="378"/>
                      <a:pt x="360" y="330"/>
                    </a:cubicBezTo>
                    <a:cubicBezTo>
                      <a:pt x="320" y="267"/>
                      <a:pt x="270" y="207"/>
                      <a:pt x="217" y="139"/>
                    </a:cubicBezTo>
                    <a:cubicBezTo>
                      <a:pt x="193" y="108"/>
                      <a:pt x="169" y="82"/>
                      <a:pt x="132" y="56"/>
                    </a:cubicBezTo>
                    <a:cubicBezTo>
                      <a:pt x="106" y="38"/>
                      <a:pt x="71" y="22"/>
                      <a:pt x="41" y="11"/>
                    </a:cubicBezTo>
                    <a:cubicBezTo>
                      <a:pt x="30" y="7"/>
                      <a:pt x="15" y="4"/>
                      <a:pt x="0" y="2"/>
                    </a:cubicBezTo>
                    <a:cubicBezTo>
                      <a:pt x="70" y="0"/>
                      <a:pt x="119" y="7"/>
                      <a:pt x="151" y="22"/>
                    </a:cubicBezTo>
                    <a:cubicBezTo>
                      <a:pt x="179" y="36"/>
                      <a:pt x="213" y="55"/>
                      <a:pt x="237" y="74"/>
                    </a:cubicBezTo>
                    <a:cubicBezTo>
                      <a:pt x="271" y="103"/>
                      <a:pt x="293" y="131"/>
                      <a:pt x="314" y="164"/>
                    </a:cubicBezTo>
                    <a:cubicBezTo>
                      <a:pt x="361" y="236"/>
                      <a:pt x="405" y="300"/>
                      <a:pt x="439" y="365"/>
                    </a:cubicBezTo>
                    <a:cubicBezTo>
                      <a:pt x="453" y="391"/>
                      <a:pt x="471" y="414"/>
                      <a:pt x="492" y="43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>
                <a:outerShdw blurRad="139700" dist="38100" dir="2700000" algn="tl" rotWithShape="0">
                  <a:prstClr val="black">
                    <a:alpha val="14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Freeform 6"/>
              <p:cNvSpPr>
                <a:spLocks/>
              </p:cNvSpPr>
              <p:nvPr/>
            </p:nvSpPr>
            <p:spPr bwMode="auto">
              <a:xfrm>
                <a:off x="7948613" y="0"/>
                <a:ext cx="1447800" cy="1276350"/>
              </a:xfrm>
              <a:custGeom>
                <a:avLst/>
                <a:gdLst>
                  <a:gd name="T0" fmla="*/ 0 w 492"/>
                  <a:gd name="T1" fmla="*/ 432 h 432"/>
                  <a:gd name="T2" fmla="*/ 132 w 492"/>
                  <a:gd name="T3" fmla="*/ 328 h 432"/>
                  <a:gd name="T4" fmla="*/ 275 w 492"/>
                  <a:gd name="T5" fmla="*/ 137 h 432"/>
                  <a:gd name="T6" fmla="*/ 360 w 492"/>
                  <a:gd name="T7" fmla="*/ 54 h 432"/>
                  <a:gd name="T8" fmla="*/ 450 w 492"/>
                  <a:gd name="T9" fmla="*/ 9 h 432"/>
                  <a:gd name="T10" fmla="*/ 492 w 492"/>
                  <a:gd name="T11" fmla="*/ 0 h 432"/>
                  <a:gd name="T12" fmla="*/ 341 w 492"/>
                  <a:gd name="T13" fmla="*/ 20 h 432"/>
                  <a:gd name="T14" fmla="*/ 255 w 492"/>
                  <a:gd name="T15" fmla="*/ 72 h 432"/>
                  <a:gd name="T16" fmla="*/ 178 w 492"/>
                  <a:gd name="T17" fmla="*/ 162 h 432"/>
                  <a:gd name="T18" fmla="*/ 52 w 492"/>
                  <a:gd name="T19" fmla="*/ 363 h 432"/>
                  <a:gd name="T20" fmla="*/ 0 w 492"/>
                  <a:gd name="T21" fmla="*/ 432 h 4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92" h="432">
                    <a:moveTo>
                      <a:pt x="0" y="432"/>
                    </a:moveTo>
                    <a:cubicBezTo>
                      <a:pt x="54" y="412"/>
                      <a:pt x="101" y="376"/>
                      <a:pt x="132" y="328"/>
                    </a:cubicBezTo>
                    <a:cubicBezTo>
                      <a:pt x="171" y="265"/>
                      <a:pt x="221" y="205"/>
                      <a:pt x="275" y="137"/>
                    </a:cubicBezTo>
                    <a:cubicBezTo>
                      <a:pt x="299" y="106"/>
                      <a:pt x="323" y="80"/>
                      <a:pt x="360" y="54"/>
                    </a:cubicBezTo>
                    <a:cubicBezTo>
                      <a:pt x="385" y="36"/>
                      <a:pt x="421" y="20"/>
                      <a:pt x="450" y="9"/>
                    </a:cubicBezTo>
                    <a:cubicBezTo>
                      <a:pt x="462" y="5"/>
                      <a:pt x="476" y="2"/>
                      <a:pt x="492" y="0"/>
                    </a:cubicBezTo>
                    <a:cubicBezTo>
                      <a:pt x="428" y="0"/>
                      <a:pt x="373" y="5"/>
                      <a:pt x="341" y="20"/>
                    </a:cubicBezTo>
                    <a:cubicBezTo>
                      <a:pt x="313" y="34"/>
                      <a:pt x="279" y="53"/>
                      <a:pt x="255" y="72"/>
                    </a:cubicBezTo>
                    <a:cubicBezTo>
                      <a:pt x="221" y="101"/>
                      <a:pt x="199" y="129"/>
                      <a:pt x="178" y="162"/>
                    </a:cubicBezTo>
                    <a:cubicBezTo>
                      <a:pt x="131" y="234"/>
                      <a:pt x="86" y="298"/>
                      <a:pt x="52" y="363"/>
                    </a:cubicBezTo>
                    <a:cubicBezTo>
                      <a:pt x="39" y="389"/>
                      <a:pt x="21" y="412"/>
                      <a:pt x="0" y="43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>
                <a:outerShdw blurRad="152400" dist="38100" dir="2700000" algn="tl" rotWithShape="0">
                  <a:prstClr val="black">
                    <a:alpha val="14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Freeform 7"/>
              <p:cNvSpPr>
                <a:spLocks/>
              </p:cNvSpPr>
              <p:nvPr/>
            </p:nvSpPr>
            <p:spPr bwMode="auto">
              <a:xfrm>
                <a:off x="2819401" y="0"/>
                <a:ext cx="6565900" cy="1368425"/>
              </a:xfrm>
              <a:custGeom>
                <a:avLst/>
                <a:gdLst>
                  <a:gd name="T0" fmla="*/ 2232 w 2232"/>
                  <a:gd name="T1" fmla="*/ 0 h 463"/>
                  <a:gd name="T2" fmla="*/ 2103 w 2232"/>
                  <a:gd name="T3" fmla="*/ 19 h 463"/>
                  <a:gd name="T4" fmla="*/ 2025 w 2232"/>
                  <a:gd name="T5" fmla="*/ 67 h 463"/>
                  <a:gd name="T6" fmla="*/ 1955 w 2232"/>
                  <a:gd name="T7" fmla="*/ 149 h 463"/>
                  <a:gd name="T8" fmla="*/ 1842 w 2232"/>
                  <a:gd name="T9" fmla="*/ 334 h 463"/>
                  <a:gd name="T10" fmla="*/ 1626 w 2232"/>
                  <a:gd name="T11" fmla="*/ 463 h 463"/>
                  <a:gd name="T12" fmla="*/ 606 w 2232"/>
                  <a:gd name="T13" fmla="*/ 463 h 463"/>
                  <a:gd name="T14" fmla="*/ 390 w 2232"/>
                  <a:gd name="T15" fmla="*/ 334 h 463"/>
                  <a:gd name="T16" fmla="*/ 277 w 2232"/>
                  <a:gd name="T17" fmla="*/ 149 h 463"/>
                  <a:gd name="T18" fmla="*/ 207 w 2232"/>
                  <a:gd name="T19" fmla="*/ 67 h 463"/>
                  <a:gd name="T20" fmla="*/ 129 w 2232"/>
                  <a:gd name="T21" fmla="*/ 19 h 463"/>
                  <a:gd name="T22" fmla="*/ 0 w 2232"/>
                  <a:gd name="T23" fmla="*/ 0 h 4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32" h="463">
                    <a:moveTo>
                      <a:pt x="2232" y="0"/>
                    </a:moveTo>
                    <a:cubicBezTo>
                      <a:pt x="2232" y="0"/>
                      <a:pt x="2142" y="0"/>
                      <a:pt x="2103" y="19"/>
                    </a:cubicBezTo>
                    <a:cubicBezTo>
                      <a:pt x="2077" y="31"/>
                      <a:pt x="2047" y="48"/>
                      <a:pt x="2025" y="67"/>
                    </a:cubicBezTo>
                    <a:cubicBezTo>
                      <a:pt x="1994" y="93"/>
                      <a:pt x="1974" y="119"/>
                      <a:pt x="1955" y="149"/>
                    </a:cubicBezTo>
                    <a:cubicBezTo>
                      <a:pt x="1913" y="216"/>
                      <a:pt x="1872" y="274"/>
                      <a:pt x="1842" y="334"/>
                    </a:cubicBezTo>
                    <a:cubicBezTo>
                      <a:pt x="1802" y="413"/>
                      <a:pt x="1718" y="463"/>
                      <a:pt x="1626" y="463"/>
                    </a:cubicBezTo>
                    <a:cubicBezTo>
                      <a:pt x="606" y="463"/>
                      <a:pt x="606" y="463"/>
                      <a:pt x="606" y="463"/>
                    </a:cubicBezTo>
                    <a:cubicBezTo>
                      <a:pt x="514" y="463"/>
                      <a:pt x="430" y="413"/>
                      <a:pt x="390" y="334"/>
                    </a:cubicBezTo>
                    <a:cubicBezTo>
                      <a:pt x="360" y="274"/>
                      <a:pt x="319" y="216"/>
                      <a:pt x="277" y="149"/>
                    </a:cubicBezTo>
                    <a:cubicBezTo>
                      <a:pt x="258" y="119"/>
                      <a:pt x="238" y="93"/>
                      <a:pt x="207" y="67"/>
                    </a:cubicBezTo>
                    <a:cubicBezTo>
                      <a:pt x="185" y="48"/>
                      <a:pt x="155" y="31"/>
                      <a:pt x="129" y="19"/>
                    </a:cubicBezTo>
                    <a:cubicBezTo>
                      <a:pt x="90" y="0"/>
                      <a:pt x="0" y="0"/>
                      <a:pt x="0" y="0"/>
                    </a:cubicBezTo>
                  </a:path>
                </a:pathLst>
              </a:custGeom>
              <a:gradFill>
                <a:gsLst>
                  <a:gs pos="100000">
                    <a:srgbClr val="3EDCFC"/>
                  </a:gs>
                  <a:gs pos="0">
                    <a:srgbClr val="01A0D9"/>
                  </a:gs>
                </a:gsLst>
                <a:lin ang="42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2" name="Rectangle 101"/>
            <p:cNvSpPr/>
            <p:nvPr/>
          </p:nvSpPr>
          <p:spPr>
            <a:xfrm>
              <a:off x="4205552" y="327873"/>
              <a:ext cx="5694188" cy="461665"/>
            </a:xfrm>
            <a:prstGeom prst="rect">
              <a:avLst/>
            </a:prstGeom>
            <a:noFill/>
          </p:spPr>
          <p:txBody>
            <a:bodyPr wrap="none" lIns="91440" tIns="45720" rIns="91440" bIns="45720" anchor="ctr">
              <a:spAutoFit/>
            </a:bodyPr>
            <a:lstStyle/>
            <a:p>
              <a:pPr algn="ctr"/>
              <a:r>
                <a:rPr lang="en-US" sz="2400" spc="200" dirty="0">
                  <a:ln w="0">
                    <a:noFill/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SLD </a:t>
              </a:r>
              <a:r>
                <a:rPr lang="te-IN" sz="2400" spc="200" dirty="0">
                  <a:ln w="0">
                    <a:noFill/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ఉన్న పిల్లావాడిలో కనిపించే సంకేతాలు.</a:t>
              </a:r>
              <a:endParaRPr lang="en-US" sz="2400" cap="none" spc="200" dirty="0">
                <a:ln w="0">
                  <a:noFill/>
                </a:ln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747147" y="1385531"/>
              <a:ext cx="9017603" cy="338554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తెలివైనవారిగా ఉంటారు కానీ పాఠశాలలో విఫలమవుతారు. </a:t>
              </a:r>
              <a:endParaRPr lang="en-US" sz="1600" cap="none" spc="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1149392" y="1359885"/>
              <a:ext cx="389850" cy="365760"/>
              <a:chOff x="2007314" y="2285590"/>
              <a:chExt cx="389850" cy="365760"/>
            </a:xfrm>
          </p:grpSpPr>
          <p:sp>
            <p:nvSpPr>
              <p:cNvPr id="31" name="Oval 30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007314" y="2314582"/>
                <a:ext cx="389850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01</a:t>
                </a:r>
              </a:p>
            </p:txBody>
          </p:sp>
        </p:grpSp>
        <p:sp>
          <p:nvSpPr>
            <p:cNvPr id="44" name="Rectangle 43"/>
            <p:cNvSpPr/>
            <p:nvPr/>
          </p:nvSpPr>
          <p:spPr>
            <a:xfrm>
              <a:off x="1747147" y="1968339"/>
              <a:ext cx="5846472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en-US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"on " </a:t>
              </a:r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ను "</a:t>
              </a:r>
              <a:r>
                <a:rPr lang="en-US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no " </a:t>
              </a:r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గా, "</a:t>
              </a:r>
              <a:r>
                <a:rPr lang="en-US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was " </a:t>
              </a:r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ను "</a:t>
              </a:r>
              <a:r>
                <a:rPr lang="en-US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saw " </a:t>
              </a:r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గా, "14 " ను "41 " గా రాస్తారు.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45" name="Group 44"/>
            <p:cNvGrpSpPr/>
            <p:nvPr/>
          </p:nvGrpSpPr>
          <p:grpSpPr>
            <a:xfrm>
              <a:off x="1149392" y="1942693"/>
              <a:ext cx="389850" cy="365760"/>
              <a:chOff x="2007314" y="2285590"/>
              <a:chExt cx="389850" cy="365760"/>
            </a:xfrm>
          </p:grpSpPr>
          <p:sp>
            <p:nvSpPr>
              <p:cNvPr id="50" name="Oval 49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007314" y="2314582"/>
                <a:ext cx="389850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02</a:t>
                </a:r>
              </a:p>
            </p:txBody>
          </p:sp>
        </p:grpSp>
        <p:sp>
          <p:nvSpPr>
            <p:cNvPr id="72" name="Rectangle 71"/>
            <p:cNvSpPr/>
            <p:nvPr/>
          </p:nvSpPr>
          <p:spPr>
            <a:xfrm>
              <a:off x="1755986" y="2549841"/>
              <a:ext cx="8847294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దూరం నుండి కుక్క అరుస్తున్న శబ్దం వినబడుతుంది కానీ ఉపాధ్యాయులు ఏమి చెబుతున్నారన్నది వినిపించుకోరు. 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73" name="Group 72"/>
            <p:cNvGrpSpPr/>
            <p:nvPr/>
          </p:nvGrpSpPr>
          <p:grpSpPr>
            <a:xfrm>
              <a:off x="1158231" y="2524195"/>
              <a:ext cx="389850" cy="365760"/>
              <a:chOff x="2007314" y="2285590"/>
              <a:chExt cx="389850" cy="365760"/>
            </a:xfrm>
          </p:grpSpPr>
          <p:sp>
            <p:nvSpPr>
              <p:cNvPr id="78" name="Oval 77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007314" y="2314582"/>
                <a:ext cx="389850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03</a:t>
                </a:r>
              </a:p>
            </p:txBody>
          </p:sp>
        </p:grpSp>
        <p:sp>
          <p:nvSpPr>
            <p:cNvPr id="82" name="Rectangle 81"/>
            <p:cNvSpPr/>
            <p:nvPr/>
          </p:nvSpPr>
          <p:spPr>
            <a:xfrm>
              <a:off x="1755986" y="3132915"/>
              <a:ext cx="7468711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టెలివిజన్ లో వచ్చే కార్యక్రమాల క్రమాన్ని గుర్తుంచుకోగలుగుతారు కానీ ఎక్కాలు గుర్తుపెట్టుకోలేరు.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83" name="Group 82"/>
            <p:cNvGrpSpPr/>
            <p:nvPr/>
          </p:nvGrpSpPr>
          <p:grpSpPr>
            <a:xfrm>
              <a:off x="1158231" y="3107269"/>
              <a:ext cx="389850" cy="365760"/>
              <a:chOff x="2007314" y="2285590"/>
              <a:chExt cx="389850" cy="365760"/>
            </a:xfrm>
          </p:grpSpPr>
          <p:sp>
            <p:nvSpPr>
              <p:cNvPr id="88" name="Oval 87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2007314" y="2314582"/>
                <a:ext cx="389850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04</a:t>
                </a:r>
              </a:p>
            </p:txBody>
          </p:sp>
        </p:grpSp>
        <p:sp>
          <p:nvSpPr>
            <p:cNvPr id="92" name="Rectangle 91"/>
            <p:cNvSpPr/>
            <p:nvPr/>
          </p:nvSpPr>
          <p:spPr>
            <a:xfrm>
              <a:off x="1755986" y="3668936"/>
              <a:ext cx="8525091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తన సమయ భావనలో గందరగోళంగా ఉంటుంది, ఉదా: ఈ రోజు, నిన్న లేదా రేపు ఏది అనేది గమనించడం కష్టం.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93" name="Group 92"/>
            <p:cNvGrpSpPr/>
            <p:nvPr/>
          </p:nvGrpSpPr>
          <p:grpSpPr>
            <a:xfrm>
              <a:off x="1158231" y="3643290"/>
              <a:ext cx="389850" cy="365760"/>
              <a:chOff x="2007314" y="2285590"/>
              <a:chExt cx="389850" cy="365760"/>
            </a:xfrm>
          </p:grpSpPr>
          <p:sp>
            <p:nvSpPr>
              <p:cNvPr id="98" name="Oval 97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2007314" y="2314582"/>
                <a:ext cx="389850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05</a:t>
                </a:r>
              </a:p>
            </p:txBody>
          </p:sp>
        </p:grpSp>
        <p:sp>
          <p:nvSpPr>
            <p:cNvPr id="104" name="Rectangle 103"/>
            <p:cNvSpPr/>
            <p:nvPr/>
          </p:nvSpPr>
          <p:spPr>
            <a:xfrm>
              <a:off x="1755986" y="4180584"/>
              <a:ext cx="7285969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అస్తవ్యస్తంగా, గజిబిజిగా, మూడ్ మార్పులతో ఉండి, సమయ నిర్వహణలో సమస్యలు ఉంటాయి.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105" name="Group 104"/>
            <p:cNvGrpSpPr/>
            <p:nvPr/>
          </p:nvGrpSpPr>
          <p:grpSpPr>
            <a:xfrm>
              <a:off x="1158231" y="4154938"/>
              <a:ext cx="389850" cy="365760"/>
              <a:chOff x="2007314" y="2285590"/>
              <a:chExt cx="389850" cy="365760"/>
            </a:xfrm>
          </p:grpSpPr>
          <p:sp>
            <p:nvSpPr>
              <p:cNvPr id="110" name="Oval 109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2007314" y="2314582"/>
                <a:ext cx="389850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06</a:t>
                </a:r>
              </a:p>
            </p:txBody>
          </p:sp>
        </p:grpSp>
        <p:sp>
          <p:nvSpPr>
            <p:cNvPr id="114" name="Rectangle 113"/>
            <p:cNvSpPr/>
            <p:nvPr/>
          </p:nvSpPr>
          <p:spPr>
            <a:xfrm>
              <a:off x="1755986" y="4684195"/>
              <a:ext cx="7749237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ఒక పని పూర్తి చేయడానికి ఉత్సాహంగా ఉంటుంది కానీ అది ఎప్పుడూ అనుకున్న విధంగా పూర్తవదు.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115" name="Group 114"/>
            <p:cNvGrpSpPr/>
            <p:nvPr/>
          </p:nvGrpSpPr>
          <p:grpSpPr>
            <a:xfrm>
              <a:off x="1158231" y="4685981"/>
              <a:ext cx="389850" cy="365760"/>
              <a:chOff x="2007314" y="2285590"/>
              <a:chExt cx="389850" cy="365760"/>
            </a:xfrm>
          </p:grpSpPr>
          <p:sp>
            <p:nvSpPr>
              <p:cNvPr id="120" name="Oval 119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2007314" y="2314582"/>
                <a:ext cx="389850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07</a:t>
                </a:r>
              </a:p>
            </p:txBody>
          </p:sp>
        </p:grpSp>
        <p:sp>
          <p:nvSpPr>
            <p:cNvPr id="124" name="Rectangle 123"/>
            <p:cNvSpPr/>
            <p:nvPr/>
          </p:nvSpPr>
          <p:spPr>
            <a:xfrm>
              <a:off x="1755986" y="5207765"/>
              <a:ext cx="7588937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చదివేటప్పుడు కొన్ని పదాలను పూర్తిగా వదిలివేయడం,కొత్తగా చేర్చడం లేదా దాటవేయడం చేస్తారు. 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125" name="Group 124"/>
            <p:cNvGrpSpPr/>
            <p:nvPr/>
          </p:nvGrpSpPr>
          <p:grpSpPr>
            <a:xfrm>
              <a:off x="1158231" y="5209551"/>
              <a:ext cx="389850" cy="365760"/>
              <a:chOff x="2007314" y="2285590"/>
              <a:chExt cx="389850" cy="365760"/>
            </a:xfrm>
          </p:grpSpPr>
          <p:sp>
            <p:nvSpPr>
              <p:cNvPr id="130" name="Oval 129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2007314" y="2314582"/>
                <a:ext cx="389850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08</a:t>
                </a:r>
              </a:p>
            </p:txBody>
          </p:sp>
        </p:grpSp>
        <p:sp>
          <p:nvSpPr>
            <p:cNvPr id="75" name="Rectangle 74"/>
            <p:cNvSpPr/>
            <p:nvPr/>
          </p:nvSpPr>
          <p:spPr>
            <a:xfrm>
              <a:off x="1757557" y="5718382"/>
              <a:ext cx="6200736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వీరు గణిత గణనలను చేయగలరు కానీ, వాటిని వ్రాయడంలో ఇబ్బంది పడతారు. 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76" name="Group 75"/>
            <p:cNvGrpSpPr/>
            <p:nvPr/>
          </p:nvGrpSpPr>
          <p:grpSpPr>
            <a:xfrm>
              <a:off x="1159802" y="5720168"/>
              <a:ext cx="389850" cy="365760"/>
              <a:chOff x="2007314" y="2285590"/>
              <a:chExt cx="389850" cy="365760"/>
            </a:xfrm>
          </p:grpSpPr>
          <p:sp>
            <p:nvSpPr>
              <p:cNvPr id="77" name="Oval 76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2007314" y="2314582"/>
                <a:ext cx="389850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09</a:t>
                </a:r>
              </a:p>
            </p:txBody>
          </p:sp>
        </p:grpSp>
        <p:sp>
          <p:nvSpPr>
            <p:cNvPr id="87" name="Rectangle 86"/>
            <p:cNvSpPr/>
            <p:nvPr/>
          </p:nvSpPr>
          <p:spPr>
            <a:xfrm>
              <a:off x="1730848" y="6219573"/>
              <a:ext cx="3759362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bg2">
                      <a:lumMod val="25000"/>
                    </a:schemeClr>
                  </a:solidFill>
                  <a:latin typeface="Open Sans" panose="020B0606030504020204" pitchFamily="34" charset="0"/>
                </a:rPr>
                <a:t>ఇచ్చిన పనిపైన చాల తక్కువ శ్రద్ధ చూపుతారు. </a:t>
              </a:r>
              <a:endParaRPr lang="en-US" sz="1600" dirty="0">
                <a:ln w="0">
                  <a:noFill/>
                </a:ln>
                <a:solidFill>
                  <a:schemeClr val="bg2">
                    <a:lumMod val="2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91" name="Group 90"/>
            <p:cNvGrpSpPr/>
            <p:nvPr/>
          </p:nvGrpSpPr>
          <p:grpSpPr>
            <a:xfrm>
              <a:off x="1133093" y="6221359"/>
              <a:ext cx="383438" cy="365760"/>
              <a:chOff x="2007314" y="2285590"/>
              <a:chExt cx="383438" cy="365760"/>
            </a:xfrm>
          </p:grpSpPr>
          <p:sp>
            <p:nvSpPr>
              <p:cNvPr id="103" name="Oval 102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2007314" y="2314582"/>
                <a:ext cx="383438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10</a:t>
                </a:r>
              </a:p>
            </p:txBody>
          </p:sp>
        </p:grpSp>
        <p:pic>
          <p:nvPicPr>
            <p:cNvPr id="48" name="Picture 47" descr="ND Logo + Tag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87526" y="6083969"/>
              <a:ext cx="1219200" cy="5371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36719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/>
          <p:cNvGrpSpPr/>
          <p:nvPr/>
        </p:nvGrpSpPr>
        <p:grpSpPr>
          <a:xfrm>
            <a:off x="-693082" y="-1784912"/>
            <a:ext cx="12779609" cy="8566253"/>
            <a:chOff x="-693082" y="-1784912"/>
            <a:chExt cx="12779609" cy="8566253"/>
          </a:xfrm>
        </p:grpSpPr>
        <p:pic>
          <p:nvPicPr>
            <p:cNvPr id="428" name="Picture 427" descr="question-2736480_1920.jpg"/>
            <p:cNvPicPr>
              <a:picLocks noChangeAspect="1"/>
            </p:cNvPicPr>
            <p:nvPr/>
          </p:nvPicPr>
          <p:blipFill>
            <a:blip r:embed="rId2"/>
            <a:srcRect l="33334"/>
            <a:stretch>
              <a:fillRect/>
            </a:stretch>
          </p:blipFill>
          <p:spPr>
            <a:xfrm rot="2383698">
              <a:off x="-693082" y="-1784912"/>
              <a:ext cx="6194984" cy="6651019"/>
            </a:xfrm>
            <a:prstGeom prst="rect">
              <a:avLst/>
            </a:prstGeom>
          </p:spPr>
        </p:pic>
        <p:grpSp>
          <p:nvGrpSpPr>
            <p:cNvPr id="429" name="Group 428"/>
            <p:cNvGrpSpPr/>
            <p:nvPr/>
          </p:nvGrpSpPr>
          <p:grpSpPr>
            <a:xfrm>
              <a:off x="55086" y="-22034"/>
              <a:ext cx="12031441" cy="6771905"/>
              <a:chOff x="1" y="0"/>
              <a:chExt cx="12031441" cy="6771905"/>
            </a:xfrm>
          </p:grpSpPr>
          <p:grpSp>
            <p:nvGrpSpPr>
              <p:cNvPr id="430" name="Group 94"/>
              <p:cNvGrpSpPr/>
              <p:nvPr/>
            </p:nvGrpSpPr>
            <p:grpSpPr>
              <a:xfrm>
                <a:off x="4659859" y="3675199"/>
                <a:ext cx="1539498" cy="109728"/>
                <a:chOff x="6432882" y="1014568"/>
                <a:chExt cx="1539498" cy="109728"/>
              </a:xfrm>
            </p:grpSpPr>
            <p:cxnSp>
              <p:nvCxnSpPr>
                <p:cNvPr id="489" name="Straight Connector 488"/>
                <p:cNvCxnSpPr/>
                <p:nvPr/>
              </p:nvCxnSpPr>
              <p:spPr>
                <a:xfrm flipV="1">
                  <a:off x="6432882" y="1069432"/>
                  <a:ext cx="1539498" cy="1549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0" name="Oval 489"/>
                <p:cNvSpPr/>
                <p:nvPr/>
              </p:nvSpPr>
              <p:spPr>
                <a:xfrm>
                  <a:off x="7862652" y="1014568"/>
                  <a:ext cx="109728" cy="109728"/>
                </a:xfrm>
                <a:prstGeom prst="ellipse">
                  <a:avLst/>
                </a:prstGeom>
                <a:gradFill>
                  <a:gsLst>
                    <a:gs pos="100000">
                      <a:srgbClr val="007FD6"/>
                    </a:gs>
                    <a:gs pos="0">
                      <a:srgbClr val="09DCFF"/>
                    </a:gs>
                  </a:gsLst>
                  <a:path path="circle">
                    <a:fillToRect l="50000" t="50000" r="50000" b="50000"/>
                  </a:path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432" name="Group 100"/>
              <p:cNvGrpSpPr/>
              <p:nvPr/>
            </p:nvGrpSpPr>
            <p:grpSpPr>
              <a:xfrm>
                <a:off x="2483783" y="6114183"/>
                <a:ext cx="1539498" cy="109728"/>
                <a:chOff x="6432882" y="1014568"/>
                <a:chExt cx="1539498" cy="109728"/>
              </a:xfrm>
            </p:grpSpPr>
            <p:cxnSp>
              <p:nvCxnSpPr>
                <p:cNvPr id="485" name="Straight Connector 484"/>
                <p:cNvCxnSpPr/>
                <p:nvPr/>
              </p:nvCxnSpPr>
              <p:spPr>
                <a:xfrm flipV="1">
                  <a:off x="6432882" y="1069432"/>
                  <a:ext cx="1539498" cy="1549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6" name="Oval 485"/>
                <p:cNvSpPr/>
                <p:nvPr/>
              </p:nvSpPr>
              <p:spPr>
                <a:xfrm>
                  <a:off x="7862652" y="1014568"/>
                  <a:ext cx="109728" cy="109728"/>
                </a:xfrm>
                <a:prstGeom prst="ellipse">
                  <a:avLst/>
                </a:prstGeom>
                <a:gradFill>
                  <a:gsLst>
                    <a:gs pos="100000">
                      <a:srgbClr val="007FD6"/>
                    </a:gs>
                    <a:gs pos="0">
                      <a:srgbClr val="09DCFF"/>
                    </a:gs>
                  </a:gsLst>
                  <a:path path="circle">
                    <a:fillToRect l="50000" t="50000" r="50000" b="50000"/>
                  </a:path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433" name="Group 90"/>
              <p:cNvGrpSpPr/>
              <p:nvPr/>
            </p:nvGrpSpPr>
            <p:grpSpPr>
              <a:xfrm>
                <a:off x="6655615" y="882870"/>
                <a:ext cx="1539498" cy="109728"/>
                <a:chOff x="6432882" y="1014568"/>
                <a:chExt cx="1539498" cy="109728"/>
              </a:xfrm>
            </p:grpSpPr>
            <p:cxnSp>
              <p:nvCxnSpPr>
                <p:cNvPr id="483" name="Straight Connector 482"/>
                <p:cNvCxnSpPr/>
                <p:nvPr/>
              </p:nvCxnSpPr>
              <p:spPr>
                <a:xfrm flipV="1">
                  <a:off x="6432882" y="1069432"/>
                  <a:ext cx="1539498" cy="1549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84" name="Oval 483"/>
                <p:cNvSpPr/>
                <p:nvPr/>
              </p:nvSpPr>
              <p:spPr>
                <a:xfrm>
                  <a:off x="7862652" y="1014568"/>
                  <a:ext cx="109728" cy="109728"/>
                </a:xfrm>
                <a:prstGeom prst="ellipse">
                  <a:avLst/>
                </a:prstGeom>
                <a:gradFill>
                  <a:gsLst>
                    <a:gs pos="100000">
                      <a:srgbClr val="007FD6"/>
                    </a:gs>
                    <a:gs pos="0">
                      <a:srgbClr val="09DCFF"/>
                    </a:gs>
                  </a:gsLst>
                  <a:path path="circle">
                    <a:fillToRect l="50000" t="50000" r="50000" b="50000"/>
                  </a:path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435" name="Freeform 5"/>
              <p:cNvSpPr>
                <a:spLocks/>
              </p:cNvSpPr>
              <p:nvPr/>
            </p:nvSpPr>
            <p:spPr bwMode="auto">
              <a:xfrm>
                <a:off x="2399088" y="0"/>
                <a:ext cx="4532161" cy="6141465"/>
              </a:xfrm>
              <a:custGeom>
                <a:avLst/>
                <a:gdLst>
                  <a:gd name="T0" fmla="*/ 1414 w 1475"/>
                  <a:gd name="T1" fmla="*/ 425 h 1999"/>
                  <a:gd name="T2" fmla="*/ 91 w 1475"/>
                  <a:gd name="T3" fmla="*/ 1945 h 1999"/>
                  <a:gd name="T4" fmla="*/ 0 w 1475"/>
                  <a:gd name="T5" fmla="*/ 1999 h 1999"/>
                  <a:gd name="T6" fmla="*/ 1258 w 1475"/>
                  <a:gd name="T7" fmla="*/ 553 h 1999"/>
                  <a:gd name="T8" fmla="*/ 1241 w 1475"/>
                  <a:gd name="T9" fmla="*/ 316 h 1999"/>
                  <a:gd name="T10" fmla="*/ 878 w 1475"/>
                  <a:gd name="T11" fmla="*/ 0 h 1999"/>
                  <a:gd name="T12" fmla="*/ 1181 w 1475"/>
                  <a:gd name="T13" fmla="*/ 0 h 1999"/>
                  <a:gd name="T14" fmla="*/ 1397 w 1475"/>
                  <a:gd name="T15" fmla="*/ 188 h 1999"/>
                  <a:gd name="T16" fmla="*/ 1414 w 1475"/>
                  <a:gd name="T17" fmla="*/ 425 h 1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75" h="1999">
                    <a:moveTo>
                      <a:pt x="1414" y="425"/>
                    </a:moveTo>
                    <a:cubicBezTo>
                      <a:pt x="91" y="1945"/>
                      <a:pt x="91" y="1945"/>
                      <a:pt x="91" y="1945"/>
                    </a:cubicBezTo>
                    <a:cubicBezTo>
                      <a:pt x="66" y="1973"/>
                      <a:pt x="34" y="1991"/>
                      <a:pt x="0" y="1999"/>
                    </a:cubicBezTo>
                    <a:cubicBezTo>
                      <a:pt x="1258" y="553"/>
                      <a:pt x="1258" y="553"/>
                      <a:pt x="1258" y="553"/>
                    </a:cubicBezTo>
                    <a:cubicBezTo>
                      <a:pt x="1319" y="483"/>
                      <a:pt x="1311" y="377"/>
                      <a:pt x="1241" y="316"/>
                    </a:cubicBezTo>
                    <a:cubicBezTo>
                      <a:pt x="878" y="0"/>
                      <a:pt x="878" y="0"/>
                      <a:pt x="878" y="0"/>
                    </a:cubicBezTo>
                    <a:cubicBezTo>
                      <a:pt x="1181" y="0"/>
                      <a:pt x="1181" y="0"/>
                      <a:pt x="1181" y="0"/>
                    </a:cubicBezTo>
                    <a:cubicBezTo>
                      <a:pt x="1397" y="188"/>
                      <a:pt x="1397" y="188"/>
                      <a:pt x="1397" y="188"/>
                    </a:cubicBezTo>
                    <a:cubicBezTo>
                      <a:pt x="1467" y="249"/>
                      <a:pt x="1475" y="355"/>
                      <a:pt x="1414" y="42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1B4B7F"/>
                  </a:gs>
                  <a:gs pos="48000">
                    <a:srgbClr val="25A7FF"/>
                  </a:gs>
                  <a:gs pos="100000">
                    <a:srgbClr val="64E9FF"/>
                  </a:gs>
                </a:gsLst>
                <a:lin ang="162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6" name="Freeform 435"/>
              <p:cNvSpPr>
                <a:spLocks/>
              </p:cNvSpPr>
              <p:nvPr/>
            </p:nvSpPr>
            <p:spPr bwMode="auto">
              <a:xfrm>
                <a:off x="1" y="3183913"/>
                <a:ext cx="2835285" cy="2582489"/>
              </a:xfrm>
              <a:custGeom>
                <a:avLst/>
                <a:gdLst>
                  <a:gd name="T0" fmla="*/ 923 w 923"/>
                  <a:gd name="T1" fmla="*/ 639 h 841"/>
                  <a:gd name="T2" fmla="*/ 814 w 923"/>
                  <a:gd name="T3" fmla="*/ 764 h 841"/>
                  <a:gd name="T4" fmla="*/ 577 w 923"/>
                  <a:gd name="T5" fmla="*/ 780 h 841"/>
                  <a:gd name="T6" fmla="*/ 0 w 923"/>
                  <a:gd name="T7" fmla="*/ 283 h 841"/>
                  <a:gd name="T8" fmla="*/ 0 w 923"/>
                  <a:gd name="T9" fmla="*/ 0 h 841"/>
                  <a:gd name="T10" fmla="*/ 705 w 923"/>
                  <a:gd name="T11" fmla="*/ 623 h 841"/>
                  <a:gd name="T12" fmla="*/ 923 w 923"/>
                  <a:gd name="T13" fmla="*/ 639 h 8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23" h="841">
                    <a:moveTo>
                      <a:pt x="923" y="639"/>
                    </a:moveTo>
                    <a:cubicBezTo>
                      <a:pt x="814" y="764"/>
                      <a:pt x="814" y="764"/>
                      <a:pt x="814" y="764"/>
                    </a:cubicBezTo>
                    <a:cubicBezTo>
                      <a:pt x="753" y="834"/>
                      <a:pt x="647" y="841"/>
                      <a:pt x="577" y="780"/>
                    </a:cubicBezTo>
                    <a:cubicBezTo>
                      <a:pt x="0" y="283"/>
                      <a:pt x="0" y="283"/>
                      <a:pt x="0" y="283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05" y="623"/>
                      <a:pt x="705" y="623"/>
                      <a:pt x="705" y="623"/>
                    </a:cubicBezTo>
                    <a:cubicBezTo>
                      <a:pt x="767" y="678"/>
                      <a:pt x="856" y="682"/>
                      <a:pt x="923" y="639"/>
                    </a:cubicBezTo>
                    <a:close/>
                  </a:path>
                </a:pathLst>
              </a:custGeom>
              <a:gradFill>
                <a:gsLst>
                  <a:gs pos="0">
                    <a:srgbClr val="04BEFE">
                      <a:alpha val="52000"/>
                    </a:srgbClr>
                  </a:gs>
                  <a:gs pos="100000">
                    <a:srgbClr val="4498EC">
                      <a:alpha val="0"/>
                    </a:srgbClr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7" name="Freeform 436"/>
              <p:cNvSpPr>
                <a:spLocks/>
              </p:cNvSpPr>
              <p:nvPr/>
            </p:nvSpPr>
            <p:spPr bwMode="auto">
              <a:xfrm>
                <a:off x="1" y="3914214"/>
                <a:ext cx="3978652" cy="2380913"/>
              </a:xfrm>
              <a:custGeom>
                <a:avLst/>
                <a:gdLst>
                  <a:gd name="T0" fmla="*/ 1288 w 1295"/>
                  <a:gd name="T1" fmla="*/ 30 h 775"/>
                  <a:gd name="T2" fmla="*/ 709 w 1295"/>
                  <a:gd name="T3" fmla="*/ 698 h 775"/>
                  <a:gd name="T4" fmla="*/ 472 w 1295"/>
                  <a:gd name="T5" fmla="*/ 714 h 775"/>
                  <a:gd name="T6" fmla="*/ 0 w 1295"/>
                  <a:gd name="T7" fmla="*/ 300 h 775"/>
                  <a:gd name="T8" fmla="*/ 0 w 1295"/>
                  <a:gd name="T9" fmla="*/ 44 h 775"/>
                  <a:gd name="T10" fmla="*/ 577 w 1295"/>
                  <a:gd name="T11" fmla="*/ 542 h 775"/>
                  <a:gd name="T12" fmla="*/ 814 w 1295"/>
                  <a:gd name="T13" fmla="*/ 526 h 775"/>
                  <a:gd name="T14" fmla="*/ 923 w 1295"/>
                  <a:gd name="T15" fmla="*/ 401 h 775"/>
                  <a:gd name="T16" fmla="*/ 1263 w 1295"/>
                  <a:gd name="T17" fmla="*/ 8 h 775"/>
                  <a:gd name="T18" fmla="*/ 1286 w 1295"/>
                  <a:gd name="T19" fmla="*/ 5 h 775"/>
                  <a:gd name="T20" fmla="*/ 1288 w 1295"/>
                  <a:gd name="T21" fmla="*/ 30 h 7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295" h="775">
                    <a:moveTo>
                      <a:pt x="1288" y="30"/>
                    </a:moveTo>
                    <a:cubicBezTo>
                      <a:pt x="709" y="698"/>
                      <a:pt x="709" y="698"/>
                      <a:pt x="709" y="698"/>
                    </a:cubicBezTo>
                    <a:cubicBezTo>
                      <a:pt x="648" y="768"/>
                      <a:pt x="542" y="775"/>
                      <a:pt x="472" y="714"/>
                    </a:cubicBezTo>
                    <a:cubicBezTo>
                      <a:pt x="0" y="300"/>
                      <a:pt x="0" y="300"/>
                      <a:pt x="0" y="300"/>
                    </a:cubicBezTo>
                    <a:cubicBezTo>
                      <a:pt x="0" y="44"/>
                      <a:pt x="0" y="44"/>
                      <a:pt x="0" y="44"/>
                    </a:cubicBezTo>
                    <a:cubicBezTo>
                      <a:pt x="577" y="542"/>
                      <a:pt x="577" y="542"/>
                      <a:pt x="577" y="542"/>
                    </a:cubicBezTo>
                    <a:cubicBezTo>
                      <a:pt x="647" y="603"/>
                      <a:pt x="753" y="596"/>
                      <a:pt x="814" y="526"/>
                    </a:cubicBezTo>
                    <a:cubicBezTo>
                      <a:pt x="923" y="401"/>
                      <a:pt x="923" y="401"/>
                      <a:pt x="923" y="401"/>
                    </a:cubicBezTo>
                    <a:cubicBezTo>
                      <a:pt x="1263" y="8"/>
                      <a:pt x="1263" y="8"/>
                      <a:pt x="1263" y="8"/>
                    </a:cubicBezTo>
                    <a:cubicBezTo>
                      <a:pt x="1269" y="1"/>
                      <a:pt x="1279" y="0"/>
                      <a:pt x="1286" y="5"/>
                    </a:cubicBezTo>
                    <a:cubicBezTo>
                      <a:pt x="1294" y="11"/>
                      <a:pt x="1295" y="22"/>
                      <a:pt x="1288" y="30"/>
                    </a:cubicBezTo>
                    <a:close/>
                  </a:path>
                </a:pathLst>
              </a:custGeom>
              <a:gradFill>
                <a:gsLst>
                  <a:gs pos="0">
                    <a:srgbClr val="1B4B7F"/>
                  </a:gs>
                  <a:gs pos="48000">
                    <a:srgbClr val="25A7FF"/>
                  </a:gs>
                  <a:gs pos="100000">
                    <a:srgbClr val="64E9FF"/>
                  </a:gs>
                </a:gsLst>
                <a:lin ang="162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8" name="Freeform 437"/>
              <p:cNvSpPr>
                <a:spLocks/>
              </p:cNvSpPr>
              <p:nvPr/>
            </p:nvSpPr>
            <p:spPr bwMode="auto">
              <a:xfrm>
                <a:off x="4046396" y="3210349"/>
                <a:ext cx="543595" cy="606381"/>
              </a:xfrm>
              <a:custGeom>
                <a:avLst/>
                <a:gdLst>
                  <a:gd name="T0" fmla="*/ 168 w 177"/>
                  <a:gd name="T1" fmla="*/ 5 h 197"/>
                  <a:gd name="T2" fmla="*/ 168 w 177"/>
                  <a:gd name="T3" fmla="*/ 5 h 197"/>
                  <a:gd name="T4" fmla="*/ 171 w 177"/>
                  <a:gd name="T5" fmla="*/ 29 h 197"/>
                  <a:gd name="T6" fmla="*/ 32 w 177"/>
                  <a:gd name="T7" fmla="*/ 189 h 197"/>
                  <a:gd name="T8" fmla="*/ 9 w 177"/>
                  <a:gd name="T9" fmla="*/ 192 h 197"/>
                  <a:gd name="T10" fmla="*/ 9 w 177"/>
                  <a:gd name="T11" fmla="*/ 192 h 197"/>
                  <a:gd name="T12" fmla="*/ 7 w 177"/>
                  <a:gd name="T13" fmla="*/ 168 h 197"/>
                  <a:gd name="T14" fmla="*/ 145 w 177"/>
                  <a:gd name="T15" fmla="*/ 8 h 197"/>
                  <a:gd name="T16" fmla="*/ 168 w 177"/>
                  <a:gd name="T17" fmla="*/ 5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7" h="197">
                    <a:moveTo>
                      <a:pt x="168" y="5"/>
                    </a:moveTo>
                    <a:cubicBezTo>
                      <a:pt x="168" y="5"/>
                      <a:pt x="168" y="5"/>
                      <a:pt x="168" y="5"/>
                    </a:cubicBezTo>
                    <a:cubicBezTo>
                      <a:pt x="176" y="11"/>
                      <a:pt x="177" y="22"/>
                      <a:pt x="171" y="29"/>
                    </a:cubicBezTo>
                    <a:cubicBezTo>
                      <a:pt x="32" y="189"/>
                      <a:pt x="32" y="189"/>
                      <a:pt x="32" y="189"/>
                    </a:cubicBezTo>
                    <a:cubicBezTo>
                      <a:pt x="26" y="196"/>
                      <a:pt x="16" y="197"/>
                      <a:pt x="9" y="192"/>
                    </a:cubicBezTo>
                    <a:cubicBezTo>
                      <a:pt x="9" y="192"/>
                      <a:pt x="9" y="192"/>
                      <a:pt x="9" y="192"/>
                    </a:cubicBezTo>
                    <a:cubicBezTo>
                      <a:pt x="1" y="186"/>
                      <a:pt x="0" y="175"/>
                      <a:pt x="7" y="168"/>
                    </a:cubicBezTo>
                    <a:cubicBezTo>
                      <a:pt x="145" y="8"/>
                      <a:pt x="145" y="8"/>
                      <a:pt x="145" y="8"/>
                    </a:cubicBezTo>
                    <a:cubicBezTo>
                      <a:pt x="151" y="1"/>
                      <a:pt x="161" y="0"/>
                      <a:pt x="168" y="5"/>
                    </a:cubicBezTo>
                    <a:close/>
                  </a:path>
                </a:pathLst>
              </a:custGeom>
              <a:gradFill>
                <a:gsLst>
                  <a:gs pos="0">
                    <a:srgbClr val="04BEFE">
                      <a:alpha val="52000"/>
                    </a:srgbClr>
                  </a:gs>
                  <a:gs pos="100000">
                    <a:srgbClr val="4498EC">
                      <a:alpha val="0"/>
                    </a:srgbClr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en-US" dirty="0"/>
                  <a:t> </a:t>
                </a:r>
              </a:p>
            </p:txBody>
          </p:sp>
          <p:sp>
            <p:nvSpPr>
              <p:cNvPr id="439" name="Freeform 438"/>
              <p:cNvSpPr>
                <a:spLocks/>
              </p:cNvSpPr>
              <p:nvPr/>
            </p:nvSpPr>
            <p:spPr bwMode="auto">
              <a:xfrm>
                <a:off x="4664343" y="2812153"/>
                <a:ext cx="269320" cy="290798"/>
              </a:xfrm>
              <a:custGeom>
                <a:avLst/>
                <a:gdLst>
                  <a:gd name="T0" fmla="*/ 82 w 88"/>
                  <a:gd name="T1" fmla="*/ 30 h 95"/>
                  <a:gd name="T2" fmla="*/ 32 w 88"/>
                  <a:gd name="T3" fmla="*/ 87 h 95"/>
                  <a:gd name="T4" fmla="*/ 9 w 88"/>
                  <a:gd name="T5" fmla="*/ 90 h 95"/>
                  <a:gd name="T6" fmla="*/ 9 w 88"/>
                  <a:gd name="T7" fmla="*/ 90 h 95"/>
                  <a:gd name="T8" fmla="*/ 7 w 88"/>
                  <a:gd name="T9" fmla="*/ 65 h 95"/>
                  <a:gd name="T10" fmla="*/ 56 w 88"/>
                  <a:gd name="T11" fmla="*/ 8 h 95"/>
                  <a:gd name="T12" fmla="*/ 79 w 88"/>
                  <a:gd name="T13" fmla="*/ 6 h 95"/>
                  <a:gd name="T14" fmla="*/ 79 w 88"/>
                  <a:gd name="T15" fmla="*/ 6 h 95"/>
                  <a:gd name="T16" fmla="*/ 82 w 88"/>
                  <a:gd name="T17" fmla="*/ 30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8" h="95">
                    <a:moveTo>
                      <a:pt x="82" y="30"/>
                    </a:moveTo>
                    <a:cubicBezTo>
                      <a:pt x="32" y="87"/>
                      <a:pt x="32" y="87"/>
                      <a:pt x="32" y="87"/>
                    </a:cubicBezTo>
                    <a:cubicBezTo>
                      <a:pt x="26" y="94"/>
                      <a:pt x="16" y="95"/>
                      <a:pt x="9" y="90"/>
                    </a:cubicBezTo>
                    <a:cubicBezTo>
                      <a:pt x="9" y="90"/>
                      <a:pt x="9" y="90"/>
                      <a:pt x="9" y="90"/>
                    </a:cubicBezTo>
                    <a:cubicBezTo>
                      <a:pt x="1" y="84"/>
                      <a:pt x="0" y="73"/>
                      <a:pt x="7" y="65"/>
                    </a:cubicBezTo>
                    <a:cubicBezTo>
                      <a:pt x="56" y="8"/>
                      <a:pt x="56" y="8"/>
                      <a:pt x="56" y="8"/>
                    </a:cubicBezTo>
                    <a:cubicBezTo>
                      <a:pt x="62" y="1"/>
                      <a:pt x="72" y="0"/>
                      <a:pt x="79" y="6"/>
                    </a:cubicBezTo>
                    <a:cubicBezTo>
                      <a:pt x="79" y="6"/>
                      <a:pt x="79" y="6"/>
                      <a:pt x="79" y="6"/>
                    </a:cubicBezTo>
                    <a:cubicBezTo>
                      <a:pt x="87" y="12"/>
                      <a:pt x="88" y="23"/>
                      <a:pt x="82" y="30"/>
                    </a:cubicBezTo>
                    <a:close/>
                  </a:path>
                </a:pathLst>
              </a:custGeom>
              <a:gradFill>
                <a:gsLst>
                  <a:gs pos="0">
                    <a:srgbClr val="04BEFE">
                      <a:alpha val="52000"/>
                    </a:srgbClr>
                  </a:gs>
                  <a:gs pos="100000">
                    <a:srgbClr val="4498EC">
                      <a:alpha val="0"/>
                    </a:srgbClr>
                  </a:gs>
                </a:gsLst>
                <a:lin ang="54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" name="Freeform 7"/>
              <p:cNvSpPr>
                <a:spLocks/>
              </p:cNvSpPr>
              <p:nvPr/>
            </p:nvSpPr>
            <p:spPr bwMode="auto">
              <a:xfrm>
                <a:off x="957" y="2265573"/>
                <a:ext cx="2835285" cy="2582489"/>
              </a:xfrm>
              <a:custGeom>
                <a:avLst/>
                <a:gdLst>
                  <a:gd name="T0" fmla="*/ 923 w 923"/>
                  <a:gd name="T1" fmla="*/ 639 h 841"/>
                  <a:gd name="T2" fmla="*/ 814 w 923"/>
                  <a:gd name="T3" fmla="*/ 764 h 841"/>
                  <a:gd name="T4" fmla="*/ 577 w 923"/>
                  <a:gd name="T5" fmla="*/ 780 h 841"/>
                  <a:gd name="T6" fmla="*/ 0 w 923"/>
                  <a:gd name="T7" fmla="*/ 283 h 841"/>
                  <a:gd name="T8" fmla="*/ 0 w 923"/>
                  <a:gd name="T9" fmla="*/ 0 h 841"/>
                  <a:gd name="T10" fmla="*/ 705 w 923"/>
                  <a:gd name="T11" fmla="*/ 623 h 841"/>
                  <a:gd name="T12" fmla="*/ 923 w 923"/>
                  <a:gd name="T13" fmla="*/ 639 h 8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23" h="841">
                    <a:moveTo>
                      <a:pt x="923" y="639"/>
                    </a:moveTo>
                    <a:cubicBezTo>
                      <a:pt x="814" y="764"/>
                      <a:pt x="814" y="764"/>
                      <a:pt x="814" y="764"/>
                    </a:cubicBezTo>
                    <a:cubicBezTo>
                      <a:pt x="753" y="834"/>
                      <a:pt x="647" y="841"/>
                      <a:pt x="577" y="780"/>
                    </a:cubicBezTo>
                    <a:cubicBezTo>
                      <a:pt x="0" y="283"/>
                      <a:pt x="0" y="283"/>
                      <a:pt x="0" y="283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05" y="623"/>
                      <a:pt x="705" y="623"/>
                      <a:pt x="705" y="623"/>
                    </a:cubicBezTo>
                    <a:cubicBezTo>
                      <a:pt x="767" y="678"/>
                      <a:pt x="856" y="682"/>
                      <a:pt x="923" y="639"/>
                    </a:cubicBezTo>
                    <a:close/>
                  </a:path>
                </a:pathLst>
              </a:custGeom>
              <a:gradFill>
                <a:gsLst>
                  <a:gs pos="0">
                    <a:srgbClr val="04BEFE">
                      <a:alpha val="22000"/>
                    </a:srgbClr>
                  </a:gs>
                  <a:gs pos="100000">
                    <a:srgbClr val="4498EC">
                      <a:alpha val="0"/>
                    </a:srgbClr>
                  </a:gs>
                </a:gsLst>
                <a:lin ang="2700000" scaled="1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441" name="Group 1">
                <a:extLst>
                  <a:ext uri="{FF2B5EF4-FFF2-40B4-BE49-F238E27FC236}">
                    <a16:creationId xmlns:a16="http://schemas.microsoft.com/office/drawing/2014/main" id="{06281DA7-131D-4597-8F75-90E424690386}"/>
                  </a:ext>
                </a:extLst>
              </p:cNvPr>
              <p:cNvGrpSpPr/>
              <p:nvPr/>
            </p:nvGrpSpPr>
            <p:grpSpPr>
              <a:xfrm>
                <a:off x="219456" y="3309679"/>
                <a:ext cx="2587753" cy="2285084"/>
                <a:chOff x="206961" y="3524288"/>
                <a:chExt cx="2138640" cy="1716814"/>
              </a:xfrm>
            </p:grpSpPr>
            <p:sp>
              <p:nvSpPr>
                <p:cNvPr id="479" name="Rectangle 478"/>
                <p:cNvSpPr/>
                <p:nvPr/>
              </p:nvSpPr>
              <p:spPr>
                <a:xfrm>
                  <a:off x="767339" y="3923054"/>
                  <a:ext cx="1578262" cy="1318048"/>
                </a:xfrm>
                <a:prstGeom prst="rect">
                  <a:avLst/>
                </a:prstGeom>
                <a:noFill/>
              </p:spPr>
              <p:txBody>
                <a:bodyPr wrap="square" lIns="91440" tIns="45720" rIns="91440" bIns="45720">
                  <a:spAutoFit/>
                </a:bodyPr>
                <a:lstStyle/>
                <a:p>
                  <a:r>
                    <a:rPr lang="en-US" sz="3600" spc="200" dirty="0">
                      <a:ln w="0">
                        <a:noFill/>
                      </a:ln>
                      <a:solidFill>
                        <a:schemeClr val="bg1"/>
                      </a:solidFill>
                      <a:latin typeface="Impact" panose="020B0806030902050204" pitchFamily="34" charset="0"/>
                    </a:rPr>
                    <a:t>SLD  </a:t>
                  </a:r>
                  <a:r>
                    <a:rPr lang="te-IN" sz="3600" spc="200" dirty="0">
                      <a:ln w="0">
                        <a:noFill/>
                      </a:ln>
                      <a:solidFill>
                        <a:schemeClr val="bg1"/>
                      </a:solidFill>
                      <a:latin typeface="Impact" panose="020B0806030902050204" pitchFamily="34" charset="0"/>
                    </a:rPr>
                    <a:t>కి గల కారణాలు </a:t>
                  </a:r>
                </a:p>
              </p:txBody>
            </p:sp>
            <p:sp>
              <p:nvSpPr>
                <p:cNvPr id="480" name="Freeform 31"/>
                <p:cNvSpPr>
                  <a:spLocks/>
                </p:cNvSpPr>
                <p:nvPr/>
              </p:nvSpPr>
              <p:spPr bwMode="auto">
                <a:xfrm>
                  <a:off x="206961" y="3524288"/>
                  <a:ext cx="864230" cy="1171499"/>
                </a:xfrm>
                <a:custGeom>
                  <a:avLst/>
                  <a:gdLst>
                    <a:gd name="T0" fmla="*/ 189 w 515"/>
                    <a:gd name="T1" fmla="*/ 755 h 755"/>
                    <a:gd name="T2" fmla="*/ 0 w 515"/>
                    <a:gd name="T3" fmla="*/ 755 h 755"/>
                    <a:gd name="T4" fmla="*/ 0 w 515"/>
                    <a:gd name="T5" fmla="*/ 0 h 755"/>
                    <a:gd name="T6" fmla="*/ 515 w 515"/>
                    <a:gd name="T7" fmla="*/ 0 h 755"/>
                    <a:gd name="T8" fmla="*/ 515 w 515"/>
                    <a:gd name="T9" fmla="*/ 234 h 755"/>
                    <a:gd name="T10" fmla="*/ 457 w 515"/>
                    <a:gd name="T11" fmla="*/ 234 h 755"/>
                    <a:gd name="T12" fmla="*/ 457 w 515"/>
                    <a:gd name="T13" fmla="*/ 58 h 755"/>
                    <a:gd name="T14" fmla="*/ 57 w 515"/>
                    <a:gd name="T15" fmla="*/ 58 h 755"/>
                    <a:gd name="T16" fmla="*/ 57 w 515"/>
                    <a:gd name="T17" fmla="*/ 697 h 755"/>
                    <a:gd name="T18" fmla="*/ 189 w 515"/>
                    <a:gd name="T19" fmla="*/ 697 h 755"/>
                    <a:gd name="T20" fmla="*/ 189 w 515"/>
                    <a:gd name="T21" fmla="*/ 755 h 7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515" h="755">
                      <a:moveTo>
                        <a:pt x="189" y="755"/>
                      </a:moveTo>
                      <a:lnTo>
                        <a:pt x="0" y="755"/>
                      </a:lnTo>
                      <a:lnTo>
                        <a:pt x="0" y="0"/>
                      </a:lnTo>
                      <a:lnTo>
                        <a:pt x="515" y="0"/>
                      </a:lnTo>
                      <a:lnTo>
                        <a:pt x="515" y="234"/>
                      </a:lnTo>
                      <a:lnTo>
                        <a:pt x="457" y="234"/>
                      </a:lnTo>
                      <a:lnTo>
                        <a:pt x="457" y="58"/>
                      </a:lnTo>
                      <a:lnTo>
                        <a:pt x="57" y="58"/>
                      </a:lnTo>
                      <a:lnTo>
                        <a:pt x="57" y="697"/>
                      </a:lnTo>
                      <a:lnTo>
                        <a:pt x="189" y="697"/>
                      </a:lnTo>
                      <a:lnTo>
                        <a:pt x="189" y="755"/>
                      </a:lnTo>
                      <a:close/>
                    </a:path>
                  </a:pathLst>
                </a:custGeom>
                <a:solidFill>
                  <a:srgbClr val="92E3FC">
                    <a:alpha val="86000"/>
                  </a:srgbClr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2400"/>
                </a:p>
              </p:txBody>
            </p:sp>
          </p:grpSp>
          <p:grpSp>
            <p:nvGrpSpPr>
              <p:cNvPr id="442" name="Group 123"/>
              <p:cNvGrpSpPr/>
              <p:nvPr/>
            </p:nvGrpSpPr>
            <p:grpSpPr>
              <a:xfrm>
                <a:off x="5961126" y="313153"/>
                <a:ext cx="1280160" cy="1280160"/>
                <a:chOff x="5858313" y="444851"/>
                <a:chExt cx="1280160" cy="1280160"/>
              </a:xfrm>
            </p:grpSpPr>
            <p:sp>
              <p:nvSpPr>
                <p:cNvPr id="476" name="Oval 19"/>
                <p:cNvSpPr>
                  <a:spLocks noChangeArrowheads="1"/>
                </p:cNvSpPr>
                <p:nvPr/>
              </p:nvSpPr>
              <p:spPr bwMode="auto">
                <a:xfrm>
                  <a:off x="5858313" y="444851"/>
                  <a:ext cx="1280160" cy="1280160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7" name="Oval 20"/>
                <p:cNvSpPr>
                  <a:spLocks noChangeArrowheads="1"/>
                </p:cNvSpPr>
                <p:nvPr/>
              </p:nvSpPr>
              <p:spPr bwMode="auto">
                <a:xfrm>
                  <a:off x="5986626" y="573165"/>
                  <a:ext cx="1023531" cy="1023531"/>
                </a:xfrm>
                <a:prstGeom prst="ellipse">
                  <a:avLst/>
                </a:prstGeom>
                <a:gradFill flip="none" rotWithShape="1">
                  <a:gsLst>
                    <a:gs pos="100000">
                      <a:srgbClr val="007FD6"/>
                    </a:gs>
                    <a:gs pos="0">
                      <a:srgbClr val="09DCFF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8" name="Freeform 29"/>
                <p:cNvSpPr>
                  <a:spLocks noEditPoints="1"/>
                </p:cNvSpPr>
                <p:nvPr/>
              </p:nvSpPr>
              <p:spPr bwMode="auto">
                <a:xfrm>
                  <a:off x="6239643" y="796363"/>
                  <a:ext cx="517496" cy="546139"/>
                </a:xfrm>
                <a:custGeom>
                  <a:avLst/>
                  <a:gdLst>
                    <a:gd name="T0" fmla="*/ 201 w 456"/>
                    <a:gd name="T1" fmla="*/ 370 h 481"/>
                    <a:gd name="T2" fmla="*/ 174 w 456"/>
                    <a:gd name="T3" fmla="*/ 481 h 481"/>
                    <a:gd name="T4" fmla="*/ 271 w 456"/>
                    <a:gd name="T5" fmla="*/ 420 h 481"/>
                    <a:gd name="T6" fmla="*/ 259 w 456"/>
                    <a:gd name="T7" fmla="*/ 408 h 481"/>
                    <a:gd name="T8" fmla="*/ 259 w 456"/>
                    <a:gd name="T9" fmla="*/ 449 h 481"/>
                    <a:gd name="T10" fmla="*/ 220 w 456"/>
                    <a:gd name="T11" fmla="*/ 437 h 481"/>
                    <a:gd name="T12" fmla="*/ 203 w 456"/>
                    <a:gd name="T13" fmla="*/ 414 h 481"/>
                    <a:gd name="T14" fmla="*/ 204 w 456"/>
                    <a:gd name="T15" fmla="*/ 386 h 481"/>
                    <a:gd name="T16" fmla="*/ 228 w 456"/>
                    <a:gd name="T17" fmla="*/ 354 h 481"/>
                    <a:gd name="T18" fmla="*/ 252 w 456"/>
                    <a:gd name="T19" fmla="*/ 386 h 481"/>
                    <a:gd name="T20" fmla="*/ 149 w 456"/>
                    <a:gd name="T21" fmla="*/ 338 h 481"/>
                    <a:gd name="T22" fmla="*/ 51 w 456"/>
                    <a:gd name="T23" fmla="*/ 330 h 481"/>
                    <a:gd name="T24" fmla="*/ 28 w 456"/>
                    <a:gd name="T25" fmla="*/ 426 h 481"/>
                    <a:gd name="T26" fmla="*/ 111 w 456"/>
                    <a:gd name="T27" fmla="*/ 374 h 481"/>
                    <a:gd name="T28" fmla="*/ 98 w 456"/>
                    <a:gd name="T29" fmla="*/ 394 h 481"/>
                    <a:gd name="T30" fmla="*/ 66 w 456"/>
                    <a:gd name="T31" fmla="*/ 386 h 481"/>
                    <a:gd name="T32" fmla="*/ 55 w 456"/>
                    <a:gd name="T33" fmla="*/ 367 h 481"/>
                    <a:gd name="T34" fmla="*/ 54 w 456"/>
                    <a:gd name="T35" fmla="*/ 347 h 481"/>
                    <a:gd name="T36" fmla="*/ 74 w 456"/>
                    <a:gd name="T37" fmla="*/ 322 h 481"/>
                    <a:gd name="T38" fmla="*/ 95 w 456"/>
                    <a:gd name="T39" fmla="*/ 347 h 481"/>
                    <a:gd name="T40" fmla="*/ 93 w 456"/>
                    <a:gd name="T41" fmla="*/ 367 h 481"/>
                    <a:gd name="T42" fmla="*/ 404 w 456"/>
                    <a:gd name="T43" fmla="*/ 330 h 481"/>
                    <a:gd name="T44" fmla="*/ 306 w 456"/>
                    <a:gd name="T45" fmla="*/ 338 h 481"/>
                    <a:gd name="T46" fmla="*/ 381 w 456"/>
                    <a:gd name="T47" fmla="*/ 400 h 481"/>
                    <a:gd name="T48" fmla="*/ 456 w 456"/>
                    <a:gd name="T49" fmla="*/ 338 h 481"/>
                    <a:gd name="T50" fmla="*/ 389 w 456"/>
                    <a:gd name="T51" fmla="*/ 386 h 481"/>
                    <a:gd name="T52" fmla="*/ 358 w 456"/>
                    <a:gd name="T53" fmla="*/ 394 h 481"/>
                    <a:gd name="T54" fmla="*/ 356 w 456"/>
                    <a:gd name="T55" fmla="*/ 361 h 481"/>
                    <a:gd name="T56" fmla="*/ 369 w 456"/>
                    <a:gd name="T57" fmla="*/ 345 h 481"/>
                    <a:gd name="T58" fmla="*/ 389 w 456"/>
                    <a:gd name="T59" fmla="*/ 337 h 481"/>
                    <a:gd name="T60" fmla="*/ 419 w 456"/>
                    <a:gd name="T61" fmla="*/ 349 h 481"/>
                    <a:gd name="T62" fmla="*/ 401 w 456"/>
                    <a:gd name="T63" fmla="*/ 376 h 481"/>
                    <a:gd name="T64" fmla="*/ 129 w 456"/>
                    <a:gd name="T65" fmla="*/ 283 h 481"/>
                    <a:gd name="T66" fmla="*/ 263 w 456"/>
                    <a:gd name="T67" fmla="*/ 182 h 481"/>
                    <a:gd name="T68" fmla="*/ 160 w 456"/>
                    <a:gd name="T69" fmla="*/ 126 h 481"/>
                    <a:gd name="T70" fmla="*/ 147 w 456"/>
                    <a:gd name="T71" fmla="*/ 266 h 481"/>
                    <a:gd name="T72" fmla="*/ 227 w 456"/>
                    <a:gd name="T73" fmla="*/ 77 h 481"/>
                    <a:gd name="T74" fmla="*/ 177 w 456"/>
                    <a:gd name="T75" fmla="*/ 126 h 481"/>
                    <a:gd name="T76" fmla="*/ 218 w 456"/>
                    <a:gd name="T77" fmla="*/ 46 h 481"/>
                    <a:gd name="T78" fmla="*/ 236 w 456"/>
                    <a:gd name="T79" fmla="*/ 46 h 481"/>
                    <a:gd name="T80" fmla="*/ 310 w 456"/>
                    <a:gd name="T81" fmla="*/ 31 h 481"/>
                    <a:gd name="T82" fmla="*/ 307 w 456"/>
                    <a:gd name="T83" fmla="*/ 117 h 481"/>
                    <a:gd name="T84" fmla="*/ 307 w 456"/>
                    <a:gd name="T85" fmla="*/ 135 h 481"/>
                    <a:gd name="T86" fmla="*/ 132 w 456"/>
                    <a:gd name="T87" fmla="*/ 43 h 481"/>
                    <a:gd name="T88" fmla="*/ 164 w 456"/>
                    <a:gd name="T89" fmla="*/ 75 h 481"/>
                    <a:gd name="T90" fmla="*/ 101 w 456"/>
                    <a:gd name="T91" fmla="*/ 117 h 4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456" h="481">
                      <a:moveTo>
                        <a:pt x="254" y="370"/>
                      </a:moveTo>
                      <a:cubicBezTo>
                        <a:pt x="228" y="316"/>
                        <a:pt x="228" y="316"/>
                        <a:pt x="228" y="316"/>
                      </a:cubicBezTo>
                      <a:cubicBezTo>
                        <a:pt x="201" y="370"/>
                        <a:pt x="201" y="370"/>
                        <a:pt x="201" y="370"/>
                      </a:cubicBezTo>
                      <a:cubicBezTo>
                        <a:pt x="141" y="379"/>
                        <a:pt x="141" y="379"/>
                        <a:pt x="141" y="379"/>
                      </a:cubicBezTo>
                      <a:cubicBezTo>
                        <a:pt x="185" y="420"/>
                        <a:pt x="185" y="420"/>
                        <a:pt x="185" y="420"/>
                      </a:cubicBezTo>
                      <a:cubicBezTo>
                        <a:pt x="174" y="481"/>
                        <a:pt x="174" y="481"/>
                        <a:pt x="174" y="481"/>
                      </a:cubicBezTo>
                      <a:cubicBezTo>
                        <a:pt x="228" y="451"/>
                        <a:pt x="228" y="451"/>
                        <a:pt x="228" y="451"/>
                      </a:cubicBezTo>
                      <a:cubicBezTo>
                        <a:pt x="281" y="481"/>
                        <a:pt x="281" y="481"/>
                        <a:pt x="281" y="481"/>
                      </a:cubicBezTo>
                      <a:cubicBezTo>
                        <a:pt x="271" y="420"/>
                        <a:pt x="271" y="420"/>
                        <a:pt x="271" y="420"/>
                      </a:cubicBezTo>
                      <a:cubicBezTo>
                        <a:pt x="314" y="379"/>
                        <a:pt x="314" y="379"/>
                        <a:pt x="314" y="379"/>
                      </a:cubicBezTo>
                      <a:lnTo>
                        <a:pt x="254" y="370"/>
                      </a:lnTo>
                      <a:close/>
                      <a:moveTo>
                        <a:pt x="259" y="408"/>
                      </a:moveTo>
                      <a:cubicBezTo>
                        <a:pt x="253" y="414"/>
                        <a:pt x="253" y="414"/>
                        <a:pt x="253" y="414"/>
                      </a:cubicBezTo>
                      <a:cubicBezTo>
                        <a:pt x="254" y="423"/>
                        <a:pt x="254" y="423"/>
                        <a:pt x="254" y="423"/>
                      </a:cubicBezTo>
                      <a:cubicBezTo>
                        <a:pt x="259" y="449"/>
                        <a:pt x="259" y="449"/>
                        <a:pt x="259" y="449"/>
                      </a:cubicBezTo>
                      <a:cubicBezTo>
                        <a:pt x="236" y="437"/>
                        <a:pt x="236" y="437"/>
                        <a:pt x="236" y="437"/>
                      </a:cubicBezTo>
                      <a:cubicBezTo>
                        <a:pt x="228" y="432"/>
                        <a:pt x="228" y="432"/>
                        <a:pt x="228" y="432"/>
                      </a:cubicBezTo>
                      <a:cubicBezTo>
                        <a:pt x="220" y="437"/>
                        <a:pt x="220" y="437"/>
                        <a:pt x="220" y="437"/>
                      </a:cubicBezTo>
                      <a:cubicBezTo>
                        <a:pt x="197" y="449"/>
                        <a:pt x="197" y="449"/>
                        <a:pt x="197" y="449"/>
                      </a:cubicBezTo>
                      <a:cubicBezTo>
                        <a:pt x="201" y="423"/>
                        <a:pt x="201" y="423"/>
                        <a:pt x="201" y="423"/>
                      </a:cubicBezTo>
                      <a:cubicBezTo>
                        <a:pt x="203" y="414"/>
                        <a:pt x="203" y="414"/>
                        <a:pt x="203" y="414"/>
                      </a:cubicBezTo>
                      <a:cubicBezTo>
                        <a:pt x="196" y="408"/>
                        <a:pt x="196" y="408"/>
                        <a:pt x="196" y="408"/>
                      </a:cubicBezTo>
                      <a:cubicBezTo>
                        <a:pt x="178" y="390"/>
                        <a:pt x="178" y="390"/>
                        <a:pt x="178" y="390"/>
                      </a:cubicBezTo>
                      <a:cubicBezTo>
                        <a:pt x="204" y="386"/>
                        <a:pt x="204" y="386"/>
                        <a:pt x="204" y="386"/>
                      </a:cubicBezTo>
                      <a:cubicBezTo>
                        <a:pt x="212" y="385"/>
                        <a:pt x="212" y="385"/>
                        <a:pt x="212" y="385"/>
                      </a:cubicBezTo>
                      <a:cubicBezTo>
                        <a:pt x="216" y="377"/>
                        <a:pt x="216" y="377"/>
                        <a:pt x="216" y="377"/>
                      </a:cubicBezTo>
                      <a:cubicBezTo>
                        <a:pt x="228" y="354"/>
                        <a:pt x="228" y="354"/>
                        <a:pt x="228" y="354"/>
                      </a:cubicBezTo>
                      <a:cubicBezTo>
                        <a:pt x="239" y="377"/>
                        <a:pt x="239" y="377"/>
                        <a:pt x="239" y="377"/>
                      </a:cubicBezTo>
                      <a:cubicBezTo>
                        <a:pt x="243" y="385"/>
                        <a:pt x="243" y="385"/>
                        <a:pt x="243" y="385"/>
                      </a:cubicBezTo>
                      <a:cubicBezTo>
                        <a:pt x="252" y="386"/>
                        <a:pt x="252" y="386"/>
                        <a:pt x="252" y="386"/>
                      </a:cubicBezTo>
                      <a:cubicBezTo>
                        <a:pt x="278" y="390"/>
                        <a:pt x="278" y="390"/>
                        <a:pt x="278" y="390"/>
                      </a:cubicBezTo>
                      <a:lnTo>
                        <a:pt x="259" y="408"/>
                      </a:lnTo>
                      <a:close/>
                      <a:moveTo>
                        <a:pt x="149" y="338"/>
                      </a:moveTo>
                      <a:cubicBezTo>
                        <a:pt x="97" y="330"/>
                        <a:pt x="97" y="330"/>
                        <a:pt x="97" y="330"/>
                      </a:cubicBezTo>
                      <a:cubicBezTo>
                        <a:pt x="74" y="284"/>
                        <a:pt x="74" y="284"/>
                        <a:pt x="74" y="284"/>
                      </a:cubicBezTo>
                      <a:cubicBezTo>
                        <a:pt x="51" y="330"/>
                        <a:pt x="51" y="330"/>
                        <a:pt x="51" y="330"/>
                      </a:cubicBezTo>
                      <a:cubicBezTo>
                        <a:pt x="0" y="338"/>
                        <a:pt x="0" y="338"/>
                        <a:pt x="0" y="338"/>
                      </a:cubicBezTo>
                      <a:cubicBezTo>
                        <a:pt x="37" y="374"/>
                        <a:pt x="37" y="374"/>
                        <a:pt x="37" y="374"/>
                      </a:cubicBezTo>
                      <a:cubicBezTo>
                        <a:pt x="28" y="426"/>
                        <a:pt x="28" y="426"/>
                        <a:pt x="28" y="426"/>
                      </a:cubicBezTo>
                      <a:cubicBezTo>
                        <a:pt x="74" y="400"/>
                        <a:pt x="74" y="400"/>
                        <a:pt x="74" y="400"/>
                      </a:cubicBezTo>
                      <a:cubicBezTo>
                        <a:pt x="120" y="426"/>
                        <a:pt x="120" y="426"/>
                        <a:pt x="120" y="426"/>
                      </a:cubicBezTo>
                      <a:cubicBezTo>
                        <a:pt x="111" y="374"/>
                        <a:pt x="111" y="374"/>
                        <a:pt x="111" y="374"/>
                      </a:cubicBezTo>
                      <a:lnTo>
                        <a:pt x="149" y="338"/>
                      </a:lnTo>
                      <a:close/>
                      <a:moveTo>
                        <a:pt x="95" y="376"/>
                      </a:moveTo>
                      <a:cubicBezTo>
                        <a:pt x="98" y="394"/>
                        <a:pt x="98" y="394"/>
                        <a:pt x="98" y="394"/>
                      </a:cubicBezTo>
                      <a:cubicBezTo>
                        <a:pt x="82" y="386"/>
                        <a:pt x="82" y="386"/>
                        <a:pt x="82" y="386"/>
                      </a:cubicBezTo>
                      <a:cubicBezTo>
                        <a:pt x="74" y="381"/>
                        <a:pt x="74" y="381"/>
                        <a:pt x="74" y="381"/>
                      </a:cubicBezTo>
                      <a:cubicBezTo>
                        <a:pt x="66" y="386"/>
                        <a:pt x="66" y="386"/>
                        <a:pt x="66" y="386"/>
                      </a:cubicBezTo>
                      <a:cubicBezTo>
                        <a:pt x="51" y="394"/>
                        <a:pt x="51" y="394"/>
                        <a:pt x="51" y="394"/>
                      </a:cubicBezTo>
                      <a:cubicBezTo>
                        <a:pt x="54" y="376"/>
                        <a:pt x="54" y="376"/>
                        <a:pt x="54" y="376"/>
                      </a:cubicBezTo>
                      <a:cubicBezTo>
                        <a:pt x="55" y="367"/>
                        <a:pt x="55" y="367"/>
                        <a:pt x="55" y="367"/>
                      </a:cubicBezTo>
                      <a:cubicBezTo>
                        <a:pt x="49" y="361"/>
                        <a:pt x="49" y="361"/>
                        <a:pt x="49" y="361"/>
                      </a:cubicBezTo>
                      <a:cubicBezTo>
                        <a:pt x="36" y="349"/>
                        <a:pt x="36" y="349"/>
                        <a:pt x="36" y="349"/>
                      </a:cubicBezTo>
                      <a:cubicBezTo>
                        <a:pt x="54" y="347"/>
                        <a:pt x="54" y="347"/>
                        <a:pt x="54" y="347"/>
                      </a:cubicBezTo>
                      <a:cubicBezTo>
                        <a:pt x="63" y="345"/>
                        <a:pt x="63" y="345"/>
                        <a:pt x="63" y="345"/>
                      </a:cubicBezTo>
                      <a:cubicBezTo>
                        <a:pt x="67" y="337"/>
                        <a:pt x="67" y="337"/>
                        <a:pt x="67" y="337"/>
                      </a:cubicBezTo>
                      <a:cubicBezTo>
                        <a:pt x="74" y="322"/>
                        <a:pt x="74" y="322"/>
                        <a:pt x="74" y="322"/>
                      </a:cubicBezTo>
                      <a:cubicBezTo>
                        <a:pt x="82" y="337"/>
                        <a:pt x="82" y="337"/>
                        <a:pt x="82" y="337"/>
                      </a:cubicBezTo>
                      <a:cubicBezTo>
                        <a:pt x="86" y="345"/>
                        <a:pt x="86" y="345"/>
                        <a:pt x="86" y="345"/>
                      </a:cubicBezTo>
                      <a:cubicBezTo>
                        <a:pt x="95" y="347"/>
                        <a:pt x="95" y="347"/>
                        <a:pt x="95" y="347"/>
                      </a:cubicBezTo>
                      <a:cubicBezTo>
                        <a:pt x="112" y="349"/>
                        <a:pt x="112" y="349"/>
                        <a:pt x="112" y="349"/>
                      </a:cubicBezTo>
                      <a:cubicBezTo>
                        <a:pt x="100" y="361"/>
                        <a:pt x="100" y="361"/>
                        <a:pt x="100" y="361"/>
                      </a:cubicBezTo>
                      <a:cubicBezTo>
                        <a:pt x="93" y="367"/>
                        <a:pt x="93" y="367"/>
                        <a:pt x="93" y="367"/>
                      </a:cubicBezTo>
                      <a:lnTo>
                        <a:pt x="95" y="376"/>
                      </a:lnTo>
                      <a:close/>
                      <a:moveTo>
                        <a:pt x="456" y="338"/>
                      </a:moveTo>
                      <a:cubicBezTo>
                        <a:pt x="404" y="330"/>
                        <a:pt x="404" y="330"/>
                        <a:pt x="404" y="330"/>
                      </a:cubicBezTo>
                      <a:cubicBezTo>
                        <a:pt x="381" y="284"/>
                        <a:pt x="381" y="284"/>
                        <a:pt x="381" y="284"/>
                      </a:cubicBezTo>
                      <a:cubicBezTo>
                        <a:pt x="358" y="330"/>
                        <a:pt x="358" y="330"/>
                        <a:pt x="358" y="330"/>
                      </a:cubicBezTo>
                      <a:cubicBezTo>
                        <a:pt x="306" y="338"/>
                        <a:pt x="306" y="338"/>
                        <a:pt x="306" y="338"/>
                      </a:cubicBezTo>
                      <a:cubicBezTo>
                        <a:pt x="344" y="374"/>
                        <a:pt x="344" y="374"/>
                        <a:pt x="344" y="374"/>
                      </a:cubicBezTo>
                      <a:cubicBezTo>
                        <a:pt x="335" y="426"/>
                        <a:pt x="335" y="426"/>
                        <a:pt x="335" y="426"/>
                      </a:cubicBezTo>
                      <a:cubicBezTo>
                        <a:pt x="381" y="400"/>
                        <a:pt x="381" y="400"/>
                        <a:pt x="381" y="400"/>
                      </a:cubicBezTo>
                      <a:cubicBezTo>
                        <a:pt x="427" y="426"/>
                        <a:pt x="427" y="426"/>
                        <a:pt x="427" y="426"/>
                      </a:cubicBezTo>
                      <a:cubicBezTo>
                        <a:pt x="418" y="374"/>
                        <a:pt x="418" y="374"/>
                        <a:pt x="418" y="374"/>
                      </a:cubicBezTo>
                      <a:lnTo>
                        <a:pt x="456" y="338"/>
                      </a:lnTo>
                      <a:close/>
                      <a:moveTo>
                        <a:pt x="401" y="376"/>
                      </a:moveTo>
                      <a:cubicBezTo>
                        <a:pt x="405" y="394"/>
                        <a:pt x="405" y="394"/>
                        <a:pt x="405" y="394"/>
                      </a:cubicBezTo>
                      <a:cubicBezTo>
                        <a:pt x="389" y="386"/>
                        <a:pt x="389" y="386"/>
                        <a:pt x="389" y="386"/>
                      </a:cubicBezTo>
                      <a:cubicBezTo>
                        <a:pt x="381" y="381"/>
                        <a:pt x="381" y="381"/>
                        <a:pt x="381" y="381"/>
                      </a:cubicBezTo>
                      <a:cubicBezTo>
                        <a:pt x="373" y="386"/>
                        <a:pt x="373" y="386"/>
                        <a:pt x="373" y="386"/>
                      </a:cubicBezTo>
                      <a:cubicBezTo>
                        <a:pt x="358" y="394"/>
                        <a:pt x="358" y="394"/>
                        <a:pt x="358" y="394"/>
                      </a:cubicBezTo>
                      <a:cubicBezTo>
                        <a:pt x="361" y="376"/>
                        <a:pt x="361" y="376"/>
                        <a:pt x="361" y="376"/>
                      </a:cubicBezTo>
                      <a:cubicBezTo>
                        <a:pt x="362" y="367"/>
                        <a:pt x="362" y="367"/>
                        <a:pt x="362" y="367"/>
                      </a:cubicBezTo>
                      <a:cubicBezTo>
                        <a:pt x="356" y="361"/>
                        <a:pt x="356" y="361"/>
                        <a:pt x="356" y="361"/>
                      </a:cubicBezTo>
                      <a:cubicBezTo>
                        <a:pt x="343" y="349"/>
                        <a:pt x="343" y="349"/>
                        <a:pt x="343" y="349"/>
                      </a:cubicBezTo>
                      <a:cubicBezTo>
                        <a:pt x="361" y="347"/>
                        <a:pt x="361" y="347"/>
                        <a:pt x="361" y="347"/>
                      </a:cubicBezTo>
                      <a:cubicBezTo>
                        <a:pt x="369" y="345"/>
                        <a:pt x="369" y="345"/>
                        <a:pt x="369" y="345"/>
                      </a:cubicBezTo>
                      <a:cubicBezTo>
                        <a:pt x="373" y="337"/>
                        <a:pt x="373" y="337"/>
                        <a:pt x="373" y="337"/>
                      </a:cubicBezTo>
                      <a:cubicBezTo>
                        <a:pt x="381" y="322"/>
                        <a:pt x="381" y="322"/>
                        <a:pt x="381" y="322"/>
                      </a:cubicBezTo>
                      <a:cubicBezTo>
                        <a:pt x="389" y="337"/>
                        <a:pt x="389" y="337"/>
                        <a:pt x="389" y="337"/>
                      </a:cubicBezTo>
                      <a:cubicBezTo>
                        <a:pt x="393" y="345"/>
                        <a:pt x="393" y="345"/>
                        <a:pt x="393" y="345"/>
                      </a:cubicBezTo>
                      <a:cubicBezTo>
                        <a:pt x="401" y="347"/>
                        <a:pt x="401" y="347"/>
                        <a:pt x="401" y="347"/>
                      </a:cubicBezTo>
                      <a:cubicBezTo>
                        <a:pt x="419" y="349"/>
                        <a:pt x="419" y="349"/>
                        <a:pt x="419" y="349"/>
                      </a:cubicBezTo>
                      <a:cubicBezTo>
                        <a:pt x="407" y="361"/>
                        <a:pt x="407" y="361"/>
                        <a:pt x="407" y="361"/>
                      </a:cubicBezTo>
                      <a:cubicBezTo>
                        <a:pt x="400" y="367"/>
                        <a:pt x="400" y="367"/>
                        <a:pt x="400" y="367"/>
                      </a:cubicBezTo>
                      <a:lnTo>
                        <a:pt x="401" y="376"/>
                      </a:lnTo>
                      <a:close/>
                      <a:moveTo>
                        <a:pt x="191" y="183"/>
                      </a:moveTo>
                      <a:cubicBezTo>
                        <a:pt x="155" y="197"/>
                        <a:pt x="129" y="233"/>
                        <a:pt x="129" y="274"/>
                      </a:cubicBezTo>
                      <a:cubicBezTo>
                        <a:pt x="129" y="283"/>
                        <a:pt x="129" y="283"/>
                        <a:pt x="129" y="283"/>
                      </a:cubicBezTo>
                      <a:cubicBezTo>
                        <a:pt x="327" y="283"/>
                        <a:pt x="327" y="283"/>
                        <a:pt x="327" y="283"/>
                      </a:cubicBezTo>
                      <a:cubicBezTo>
                        <a:pt x="327" y="274"/>
                        <a:pt x="327" y="274"/>
                        <a:pt x="327" y="274"/>
                      </a:cubicBezTo>
                      <a:cubicBezTo>
                        <a:pt x="327" y="232"/>
                        <a:pt x="300" y="197"/>
                        <a:pt x="263" y="182"/>
                      </a:cubicBezTo>
                      <a:cubicBezTo>
                        <a:pt x="282" y="170"/>
                        <a:pt x="294" y="150"/>
                        <a:pt x="294" y="126"/>
                      </a:cubicBezTo>
                      <a:cubicBezTo>
                        <a:pt x="294" y="89"/>
                        <a:pt x="264" y="59"/>
                        <a:pt x="227" y="59"/>
                      </a:cubicBezTo>
                      <a:cubicBezTo>
                        <a:pt x="190" y="59"/>
                        <a:pt x="160" y="89"/>
                        <a:pt x="160" y="126"/>
                      </a:cubicBezTo>
                      <a:cubicBezTo>
                        <a:pt x="160" y="150"/>
                        <a:pt x="172" y="171"/>
                        <a:pt x="191" y="183"/>
                      </a:cubicBezTo>
                      <a:close/>
                      <a:moveTo>
                        <a:pt x="309" y="266"/>
                      </a:moveTo>
                      <a:cubicBezTo>
                        <a:pt x="147" y="266"/>
                        <a:pt x="147" y="266"/>
                        <a:pt x="147" y="266"/>
                      </a:cubicBezTo>
                      <a:cubicBezTo>
                        <a:pt x="151" y="225"/>
                        <a:pt x="186" y="193"/>
                        <a:pt x="228" y="193"/>
                      </a:cubicBezTo>
                      <a:cubicBezTo>
                        <a:pt x="270" y="193"/>
                        <a:pt x="304" y="225"/>
                        <a:pt x="309" y="266"/>
                      </a:cubicBezTo>
                      <a:close/>
                      <a:moveTo>
                        <a:pt x="227" y="77"/>
                      </a:moveTo>
                      <a:cubicBezTo>
                        <a:pt x="254" y="77"/>
                        <a:pt x="276" y="99"/>
                        <a:pt x="276" y="126"/>
                      </a:cubicBezTo>
                      <a:cubicBezTo>
                        <a:pt x="276" y="153"/>
                        <a:pt x="254" y="175"/>
                        <a:pt x="227" y="175"/>
                      </a:cubicBezTo>
                      <a:cubicBezTo>
                        <a:pt x="200" y="175"/>
                        <a:pt x="177" y="153"/>
                        <a:pt x="177" y="126"/>
                      </a:cubicBezTo>
                      <a:cubicBezTo>
                        <a:pt x="177" y="99"/>
                        <a:pt x="200" y="77"/>
                        <a:pt x="227" y="77"/>
                      </a:cubicBezTo>
                      <a:close/>
                      <a:moveTo>
                        <a:pt x="236" y="46"/>
                      </a:moveTo>
                      <a:cubicBezTo>
                        <a:pt x="218" y="46"/>
                        <a:pt x="218" y="46"/>
                        <a:pt x="218" y="46"/>
                      </a:cubicBezTo>
                      <a:cubicBezTo>
                        <a:pt x="218" y="0"/>
                        <a:pt x="218" y="0"/>
                        <a:pt x="218" y="0"/>
                      </a:cubicBezTo>
                      <a:cubicBezTo>
                        <a:pt x="236" y="0"/>
                        <a:pt x="236" y="0"/>
                        <a:pt x="236" y="0"/>
                      </a:cubicBezTo>
                      <a:lnTo>
                        <a:pt x="236" y="46"/>
                      </a:lnTo>
                      <a:close/>
                      <a:moveTo>
                        <a:pt x="290" y="75"/>
                      </a:moveTo>
                      <a:cubicBezTo>
                        <a:pt x="277" y="63"/>
                        <a:pt x="277" y="63"/>
                        <a:pt x="277" y="63"/>
                      </a:cubicBezTo>
                      <a:cubicBezTo>
                        <a:pt x="310" y="31"/>
                        <a:pt x="310" y="31"/>
                        <a:pt x="310" y="31"/>
                      </a:cubicBezTo>
                      <a:cubicBezTo>
                        <a:pt x="322" y="43"/>
                        <a:pt x="322" y="43"/>
                        <a:pt x="322" y="43"/>
                      </a:cubicBezTo>
                      <a:lnTo>
                        <a:pt x="290" y="75"/>
                      </a:lnTo>
                      <a:close/>
                      <a:moveTo>
                        <a:pt x="307" y="117"/>
                      </a:moveTo>
                      <a:cubicBezTo>
                        <a:pt x="353" y="117"/>
                        <a:pt x="353" y="117"/>
                        <a:pt x="353" y="117"/>
                      </a:cubicBezTo>
                      <a:cubicBezTo>
                        <a:pt x="353" y="135"/>
                        <a:pt x="353" y="135"/>
                        <a:pt x="353" y="135"/>
                      </a:cubicBezTo>
                      <a:cubicBezTo>
                        <a:pt x="307" y="135"/>
                        <a:pt x="307" y="135"/>
                        <a:pt x="307" y="135"/>
                      </a:cubicBezTo>
                      <a:lnTo>
                        <a:pt x="307" y="117"/>
                      </a:lnTo>
                      <a:close/>
                      <a:moveTo>
                        <a:pt x="164" y="75"/>
                      </a:moveTo>
                      <a:cubicBezTo>
                        <a:pt x="132" y="43"/>
                        <a:pt x="132" y="43"/>
                        <a:pt x="132" y="43"/>
                      </a:cubicBezTo>
                      <a:cubicBezTo>
                        <a:pt x="144" y="31"/>
                        <a:pt x="144" y="31"/>
                        <a:pt x="144" y="31"/>
                      </a:cubicBezTo>
                      <a:cubicBezTo>
                        <a:pt x="176" y="63"/>
                        <a:pt x="176" y="63"/>
                        <a:pt x="176" y="63"/>
                      </a:cubicBezTo>
                      <a:lnTo>
                        <a:pt x="164" y="75"/>
                      </a:lnTo>
                      <a:close/>
                      <a:moveTo>
                        <a:pt x="146" y="135"/>
                      </a:moveTo>
                      <a:cubicBezTo>
                        <a:pt x="101" y="135"/>
                        <a:pt x="101" y="135"/>
                        <a:pt x="101" y="135"/>
                      </a:cubicBezTo>
                      <a:cubicBezTo>
                        <a:pt x="101" y="117"/>
                        <a:pt x="101" y="117"/>
                        <a:pt x="101" y="117"/>
                      </a:cubicBezTo>
                      <a:cubicBezTo>
                        <a:pt x="146" y="117"/>
                        <a:pt x="146" y="117"/>
                        <a:pt x="146" y="117"/>
                      </a:cubicBezTo>
                      <a:lnTo>
                        <a:pt x="146" y="13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43" name="Group 154"/>
              <p:cNvGrpSpPr/>
              <p:nvPr/>
            </p:nvGrpSpPr>
            <p:grpSpPr>
              <a:xfrm>
                <a:off x="8503379" y="529581"/>
                <a:ext cx="3528063" cy="1740903"/>
                <a:chOff x="8254207" y="548327"/>
                <a:chExt cx="3528063" cy="1740903"/>
              </a:xfrm>
            </p:grpSpPr>
            <p:sp>
              <p:nvSpPr>
                <p:cNvPr id="474" name="Rectangle 473"/>
                <p:cNvSpPr/>
                <p:nvPr/>
              </p:nvSpPr>
              <p:spPr>
                <a:xfrm>
                  <a:off x="8254207" y="548327"/>
                  <a:ext cx="3028393" cy="307777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r>
                    <a:rPr lang="te-IN" sz="1400" b="1" dirty="0">
                      <a:ln w="0">
                        <a:noFill/>
                      </a:ln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Open Sans" panose="020B0606030504020204" pitchFamily="34" charset="0"/>
                      <a:ea typeface="Open Sans" panose="020B0606030504020204" pitchFamily="34" charset="0"/>
                      <a:cs typeface="Open Sans" panose="020B0606030504020204" pitchFamily="34" charset="0"/>
                    </a:rPr>
                    <a:t>గర్భధారణ సమయంలో కారకాలు</a:t>
                  </a:r>
                  <a:endParaRPr lang="en-US" sz="1400" b="1" cap="none" spc="0" dirty="0">
                    <a:ln w="0"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475" name="TextBox 474"/>
                <p:cNvSpPr txBox="1"/>
                <p:nvPr/>
              </p:nvSpPr>
              <p:spPr>
                <a:xfrm>
                  <a:off x="8254207" y="904235"/>
                  <a:ext cx="3528063" cy="138499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te-IN" sz="1400" dirty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Open Sans" panose="020B0606030504020204" pitchFamily="34" charset="0"/>
                      <a:ea typeface="Open Sans" panose="020B0606030504020204" pitchFamily="34" charset="0"/>
                      <a:cs typeface="Open Sans" panose="020B0606030504020204" pitchFamily="34" charset="0"/>
                    </a:rPr>
                    <a:t>గర్భధారణ సమయంలో టాక్సీమియా, రక్తస్రావం, ముందుగా పుట్టడం, తక్కువ బరుతో పుట్టడం, ఆక్సిజన్ లోపం లేదా మత్తు పదార్థాల వినియోగం వంటి సమస్యలు మెదడుపై ప్రభావం చూపించి </a:t>
                  </a:r>
                  <a:r>
                    <a:rPr lang="te-IN" sz="1400" b="1" dirty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Open Sans" panose="020B0606030504020204" pitchFamily="34" charset="0"/>
                      <a:ea typeface="Open Sans" panose="020B0606030504020204" pitchFamily="34" charset="0"/>
                      <a:cs typeface="Open Sans" panose="020B0606030504020204" pitchFamily="34" charset="0"/>
                    </a:rPr>
                    <a:t>అభ్యాస</a:t>
                  </a:r>
                  <a:r>
                    <a:rPr lang="te-IN" sz="1400" dirty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Open Sans" panose="020B0606030504020204" pitchFamily="34" charset="0"/>
                      <a:ea typeface="Open Sans" panose="020B0606030504020204" pitchFamily="34" charset="0"/>
                      <a:cs typeface="Open Sans" panose="020B0606030504020204" pitchFamily="34" charset="0"/>
                    </a:rPr>
                    <a:t> లోపానికి దారితీయవచ్చు.</a:t>
                  </a:r>
                  <a:r>
                    <a:rPr lang="en-US" sz="1400" dirty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Open Sans" panose="020B0606030504020204" pitchFamily="34" charset="0"/>
                      <a:ea typeface="Open Sans" panose="020B0606030504020204" pitchFamily="34" charset="0"/>
                      <a:cs typeface="Open Sans" panose="020B0606030504020204" pitchFamily="34" charset="0"/>
                    </a:rPr>
                    <a:t>.</a:t>
                  </a:r>
                </a:p>
              </p:txBody>
            </p:sp>
          </p:grpSp>
          <p:grpSp>
            <p:nvGrpSpPr>
              <p:cNvPr id="470" name="Group 48"/>
              <p:cNvGrpSpPr/>
              <p:nvPr/>
            </p:nvGrpSpPr>
            <p:grpSpPr>
              <a:xfrm>
                <a:off x="5074551" y="1683840"/>
                <a:ext cx="1280160" cy="1280160"/>
                <a:chOff x="5442991" y="1385888"/>
                <a:chExt cx="1362075" cy="1362075"/>
              </a:xfrm>
            </p:grpSpPr>
            <p:sp>
              <p:nvSpPr>
                <p:cNvPr id="472" name="Oval 19"/>
                <p:cNvSpPr>
                  <a:spLocks noChangeArrowheads="1"/>
                </p:cNvSpPr>
                <p:nvPr/>
              </p:nvSpPr>
              <p:spPr bwMode="auto">
                <a:xfrm>
                  <a:off x="5442991" y="1385888"/>
                  <a:ext cx="1362075" cy="1362075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3" name="Oval 20"/>
                <p:cNvSpPr>
                  <a:spLocks noChangeArrowheads="1"/>
                </p:cNvSpPr>
                <p:nvPr/>
              </p:nvSpPr>
              <p:spPr bwMode="auto">
                <a:xfrm>
                  <a:off x="5579516" y="1522413"/>
                  <a:ext cx="1089025" cy="1089025"/>
                </a:xfrm>
                <a:prstGeom prst="ellipse">
                  <a:avLst/>
                </a:prstGeom>
                <a:gradFill flip="none" rotWithShape="1">
                  <a:gsLst>
                    <a:gs pos="100000">
                      <a:srgbClr val="007FD6"/>
                    </a:gs>
                    <a:gs pos="0">
                      <a:srgbClr val="09DCFF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66" name="Group 118"/>
              <p:cNvGrpSpPr/>
              <p:nvPr/>
            </p:nvGrpSpPr>
            <p:grpSpPr>
              <a:xfrm>
                <a:off x="2913968" y="4277742"/>
                <a:ext cx="1280160" cy="1280160"/>
                <a:chOff x="5442991" y="1385888"/>
                <a:chExt cx="1362075" cy="1362075"/>
              </a:xfrm>
            </p:grpSpPr>
            <p:sp>
              <p:nvSpPr>
                <p:cNvPr id="468" name="Oval 19"/>
                <p:cNvSpPr>
                  <a:spLocks noChangeArrowheads="1"/>
                </p:cNvSpPr>
                <p:nvPr/>
              </p:nvSpPr>
              <p:spPr bwMode="auto">
                <a:xfrm>
                  <a:off x="5442991" y="1385888"/>
                  <a:ext cx="1362075" cy="1362075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9" name="Oval 20"/>
                <p:cNvSpPr>
                  <a:spLocks noChangeArrowheads="1"/>
                </p:cNvSpPr>
                <p:nvPr/>
              </p:nvSpPr>
              <p:spPr bwMode="auto">
                <a:xfrm>
                  <a:off x="5579516" y="1522413"/>
                  <a:ext cx="1089025" cy="1089025"/>
                </a:xfrm>
                <a:prstGeom prst="ellipse">
                  <a:avLst/>
                </a:prstGeom>
                <a:gradFill flip="none" rotWithShape="1">
                  <a:gsLst>
                    <a:gs pos="100000">
                      <a:srgbClr val="007FD6"/>
                    </a:gs>
                    <a:gs pos="0">
                      <a:srgbClr val="09DCFF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46" name="Group 128"/>
              <p:cNvGrpSpPr/>
              <p:nvPr/>
            </p:nvGrpSpPr>
            <p:grpSpPr>
              <a:xfrm>
                <a:off x="4021056" y="3053162"/>
                <a:ext cx="1280160" cy="1280160"/>
                <a:chOff x="5858313" y="444851"/>
                <a:chExt cx="1280160" cy="1280160"/>
              </a:xfrm>
            </p:grpSpPr>
            <p:sp>
              <p:nvSpPr>
                <p:cNvPr id="463" name="Oval 19"/>
                <p:cNvSpPr>
                  <a:spLocks noChangeArrowheads="1"/>
                </p:cNvSpPr>
                <p:nvPr/>
              </p:nvSpPr>
              <p:spPr bwMode="auto">
                <a:xfrm>
                  <a:off x="5858313" y="444851"/>
                  <a:ext cx="1280160" cy="1280160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4" name="Oval 20"/>
                <p:cNvSpPr>
                  <a:spLocks noChangeArrowheads="1"/>
                </p:cNvSpPr>
                <p:nvPr/>
              </p:nvSpPr>
              <p:spPr bwMode="auto">
                <a:xfrm>
                  <a:off x="5986626" y="573165"/>
                  <a:ext cx="1023531" cy="1023531"/>
                </a:xfrm>
                <a:prstGeom prst="ellipse">
                  <a:avLst/>
                </a:prstGeom>
                <a:gradFill flip="none" rotWithShape="1">
                  <a:gsLst>
                    <a:gs pos="100000">
                      <a:srgbClr val="007FD6"/>
                    </a:gs>
                    <a:gs pos="0">
                      <a:srgbClr val="09DCFF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5" name="Freeform 29"/>
                <p:cNvSpPr>
                  <a:spLocks noEditPoints="1"/>
                </p:cNvSpPr>
                <p:nvPr/>
              </p:nvSpPr>
              <p:spPr bwMode="auto">
                <a:xfrm>
                  <a:off x="6239643" y="796363"/>
                  <a:ext cx="517496" cy="546139"/>
                </a:xfrm>
                <a:custGeom>
                  <a:avLst/>
                  <a:gdLst>
                    <a:gd name="T0" fmla="*/ 201 w 456"/>
                    <a:gd name="T1" fmla="*/ 370 h 481"/>
                    <a:gd name="T2" fmla="*/ 174 w 456"/>
                    <a:gd name="T3" fmla="*/ 481 h 481"/>
                    <a:gd name="T4" fmla="*/ 271 w 456"/>
                    <a:gd name="T5" fmla="*/ 420 h 481"/>
                    <a:gd name="T6" fmla="*/ 259 w 456"/>
                    <a:gd name="T7" fmla="*/ 408 h 481"/>
                    <a:gd name="T8" fmla="*/ 259 w 456"/>
                    <a:gd name="T9" fmla="*/ 449 h 481"/>
                    <a:gd name="T10" fmla="*/ 220 w 456"/>
                    <a:gd name="T11" fmla="*/ 437 h 481"/>
                    <a:gd name="T12" fmla="*/ 203 w 456"/>
                    <a:gd name="T13" fmla="*/ 414 h 481"/>
                    <a:gd name="T14" fmla="*/ 204 w 456"/>
                    <a:gd name="T15" fmla="*/ 386 h 481"/>
                    <a:gd name="T16" fmla="*/ 228 w 456"/>
                    <a:gd name="T17" fmla="*/ 354 h 481"/>
                    <a:gd name="T18" fmla="*/ 252 w 456"/>
                    <a:gd name="T19" fmla="*/ 386 h 481"/>
                    <a:gd name="T20" fmla="*/ 149 w 456"/>
                    <a:gd name="T21" fmla="*/ 338 h 481"/>
                    <a:gd name="T22" fmla="*/ 51 w 456"/>
                    <a:gd name="T23" fmla="*/ 330 h 481"/>
                    <a:gd name="T24" fmla="*/ 28 w 456"/>
                    <a:gd name="T25" fmla="*/ 426 h 481"/>
                    <a:gd name="T26" fmla="*/ 111 w 456"/>
                    <a:gd name="T27" fmla="*/ 374 h 481"/>
                    <a:gd name="T28" fmla="*/ 98 w 456"/>
                    <a:gd name="T29" fmla="*/ 394 h 481"/>
                    <a:gd name="T30" fmla="*/ 66 w 456"/>
                    <a:gd name="T31" fmla="*/ 386 h 481"/>
                    <a:gd name="T32" fmla="*/ 55 w 456"/>
                    <a:gd name="T33" fmla="*/ 367 h 481"/>
                    <a:gd name="T34" fmla="*/ 54 w 456"/>
                    <a:gd name="T35" fmla="*/ 347 h 481"/>
                    <a:gd name="T36" fmla="*/ 74 w 456"/>
                    <a:gd name="T37" fmla="*/ 322 h 481"/>
                    <a:gd name="T38" fmla="*/ 95 w 456"/>
                    <a:gd name="T39" fmla="*/ 347 h 481"/>
                    <a:gd name="T40" fmla="*/ 93 w 456"/>
                    <a:gd name="T41" fmla="*/ 367 h 481"/>
                    <a:gd name="T42" fmla="*/ 404 w 456"/>
                    <a:gd name="T43" fmla="*/ 330 h 481"/>
                    <a:gd name="T44" fmla="*/ 306 w 456"/>
                    <a:gd name="T45" fmla="*/ 338 h 481"/>
                    <a:gd name="T46" fmla="*/ 381 w 456"/>
                    <a:gd name="T47" fmla="*/ 400 h 481"/>
                    <a:gd name="T48" fmla="*/ 456 w 456"/>
                    <a:gd name="T49" fmla="*/ 338 h 481"/>
                    <a:gd name="T50" fmla="*/ 389 w 456"/>
                    <a:gd name="T51" fmla="*/ 386 h 481"/>
                    <a:gd name="T52" fmla="*/ 358 w 456"/>
                    <a:gd name="T53" fmla="*/ 394 h 481"/>
                    <a:gd name="T54" fmla="*/ 356 w 456"/>
                    <a:gd name="T55" fmla="*/ 361 h 481"/>
                    <a:gd name="T56" fmla="*/ 369 w 456"/>
                    <a:gd name="T57" fmla="*/ 345 h 481"/>
                    <a:gd name="T58" fmla="*/ 389 w 456"/>
                    <a:gd name="T59" fmla="*/ 337 h 481"/>
                    <a:gd name="T60" fmla="*/ 419 w 456"/>
                    <a:gd name="T61" fmla="*/ 349 h 481"/>
                    <a:gd name="T62" fmla="*/ 401 w 456"/>
                    <a:gd name="T63" fmla="*/ 376 h 481"/>
                    <a:gd name="T64" fmla="*/ 129 w 456"/>
                    <a:gd name="T65" fmla="*/ 283 h 481"/>
                    <a:gd name="T66" fmla="*/ 263 w 456"/>
                    <a:gd name="T67" fmla="*/ 182 h 481"/>
                    <a:gd name="T68" fmla="*/ 160 w 456"/>
                    <a:gd name="T69" fmla="*/ 126 h 481"/>
                    <a:gd name="T70" fmla="*/ 147 w 456"/>
                    <a:gd name="T71" fmla="*/ 266 h 481"/>
                    <a:gd name="T72" fmla="*/ 227 w 456"/>
                    <a:gd name="T73" fmla="*/ 77 h 481"/>
                    <a:gd name="T74" fmla="*/ 177 w 456"/>
                    <a:gd name="T75" fmla="*/ 126 h 481"/>
                    <a:gd name="T76" fmla="*/ 218 w 456"/>
                    <a:gd name="T77" fmla="*/ 46 h 481"/>
                    <a:gd name="T78" fmla="*/ 236 w 456"/>
                    <a:gd name="T79" fmla="*/ 46 h 481"/>
                    <a:gd name="T80" fmla="*/ 310 w 456"/>
                    <a:gd name="T81" fmla="*/ 31 h 481"/>
                    <a:gd name="T82" fmla="*/ 307 w 456"/>
                    <a:gd name="T83" fmla="*/ 117 h 481"/>
                    <a:gd name="T84" fmla="*/ 307 w 456"/>
                    <a:gd name="T85" fmla="*/ 135 h 481"/>
                    <a:gd name="T86" fmla="*/ 132 w 456"/>
                    <a:gd name="T87" fmla="*/ 43 h 481"/>
                    <a:gd name="T88" fmla="*/ 164 w 456"/>
                    <a:gd name="T89" fmla="*/ 75 h 481"/>
                    <a:gd name="T90" fmla="*/ 101 w 456"/>
                    <a:gd name="T91" fmla="*/ 117 h 4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456" h="481">
                      <a:moveTo>
                        <a:pt x="254" y="370"/>
                      </a:moveTo>
                      <a:cubicBezTo>
                        <a:pt x="228" y="316"/>
                        <a:pt x="228" y="316"/>
                        <a:pt x="228" y="316"/>
                      </a:cubicBezTo>
                      <a:cubicBezTo>
                        <a:pt x="201" y="370"/>
                        <a:pt x="201" y="370"/>
                        <a:pt x="201" y="370"/>
                      </a:cubicBezTo>
                      <a:cubicBezTo>
                        <a:pt x="141" y="379"/>
                        <a:pt x="141" y="379"/>
                        <a:pt x="141" y="379"/>
                      </a:cubicBezTo>
                      <a:cubicBezTo>
                        <a:pt x="185" y="420"/>
                        <a:pt x="185" y="420"/>
                        <a:pt x="185" y="420"/>
                      </a:cubicBezTo>
                      <a:cubicBezTo>
                        <a:pt x="174" y="481"/>
                        <a:pt x="174" y="481"/>
                        <a:pt x="174" y="481"/>
                      </a:cubicBezTo>
                      <a:cubicBezTo>
                        <a:pt x="228" y="451"/>
                        <a:pt x="228" y="451"/>
                        <a:pt x="228" y="451"/>
                      </a:cubicBezTo>
                      <a:cubicBezTo>
                        <a:pt x="281" y="481"/>
                        <a:pt x="281" y="481"/>
                        <a:pt x="281" y="481"/>
                      </a:cubicBezTo>
                      <a:cubicBezTo>
                        <a:pt x="271" y="420"/>
                        <a:pt x="271" y="420"/>
                        <a:pt x="271" y="420"/>
                      </a:cubicBezTo>
                      <a:cubicBezTo>
                        <a:pt x="314" y="379"/>
                        <a:pt x="314" y="379"/>
                        <a:pt x="314" y="379"/>
                      </a:cubicBezTo>
                      <a:lnTo>
                        <a:pt x="254" y="370"/>
                      </a:lnTo>
                      <a:close/>
                      <a:moveTo>
                        <a:pt x="259" y="408"/>
                      </a:moveTo>
                      <a:cubicBezTo>
                        <a:pt x="253" y="414"/>
                        <a:pt x="253" y="414"/>
                        <a:pt x="253" y="414"/>
                      </a:cubicBezTo>
                      <a:cubicBezTo>
                        <a:pt x="254" y="423"/>
                        <a:pt x="254" y="423"/>
                        <a:pt x="254" y="423"/>
                      </a:cubicBezTo>
                      <a:cubicBezTo>
                        <a:pt x="259" y="449"/>
                        <a:pt x="259" y="449"/>
                        <a:pt x="259" y="449"/>
                      </a:cubicBezTo>
                      <a:cubicBezTo>
                        <a:pt x="236" y="437"/>
                        <a:pt x="236" y="437"/>
                        <a:pt x="236" y="437"/>
                      </a:cubicBezTo>
                      <a:cubicBezTo>
                        <a:pt x="228" y="432"/>
                        <a:pt x="228" y="432"/>
                        <a:pt x="228" y="432"/>
                      </a:cubicBezTo>
                      <a:cubicBezTo>
                        <a:pt x="220" y="437"/>
                        <a:pt x="220" y="437"/>
                        <a:pt x="220" y="437"/>
                      </a:cubicBezTo>
                      <a:cubicBezTo>
                        <a:pt x="197" y="449"/>
                        <a:pt x="197" y="449"/>
                        <a:pt x="197" y="449"/>
                      </a:cubicBezTo>
                      <a:cubicBezTo>
                        <a:pt x="201" y="423"/>
                        <a:pt x="201" y="423"/>
                        <a:pt x="201" y="423"/>
                      </a:cubicBezTo>
                      <a:cubicBezTo>
                        <a:pt x="203" y="414"/>
                        <a:pt x="203" y="414"/>
                        <a:pt x="203" y="414"/>
                      </a:cubicBezTo>
                      <a:cubicBezTo>
                        <a:pt x="196" y="408"/>
                        <a:pt x="196" y="408"/>
                        <a:pt x="196" y="408"/>
                      </a:cubicBezTo>
                      <a:cubicBezTo>
                        <a:pt x="178" y="390"/>
                        <a:pt x="178" y="390"/>
                        <a:pt x="178" y="390"/>
                      </a:cubicBezTo>
                      <a:cubicBezTo>
                        <a:pt x="204" y="386"/>
                        <a:pt x="204" y="386"/>
                        <a:pt x="204" y="386"/>
                      </a:cubicBezTo>
                      <a:cubicBezTo>
                        <a:pt x="212" y="385"/>
                        <a:pt x="212" y="385"/>
                        <a:pt x="212" y="385"/>
                      </a:cubicBezTo>
                      <a:cubicBezTo>
                        <a:pt x="216" y="377"/>
                        <a:pt x="216" y="377"/>
                        <a:pt x="216" y="377"/>
                      </a:cubicBezTo>
                      <a:cubicBezTo>
                        <a:pt x="228" y="354"/>
                        <a:pt x="228" y="354"/>
                        <a:pt x="228" y="354"/>
                      </a:cubicBezTo>
                      <a:cubicBezTo>
                        <a:pt x="239" y="377"/>
                        <a:pt x="239" y="377"/>
                        <a:pt x="239" y="377"/>
                      </a:cubicBezTo>
                      <a:cubicBezTo>
                        <a:pt x="243" y="385"/>
                        <a:pt x="243" y="385"/>
                        <a:pt x="243" y="385"/>
                      </a:cubicBezTo>
                      <a:cubicBezTo>
                        <a:pt x="252" y="386"/>
                        <a:pt x="252" y="386"/>
                        <a:pt x="252" y="386"/>
                      </a:cubicBezTo>
                      <a:cubicBezTo>
                        <a:pt x="278" y="390"/>
                        <a:pt x="278" y="390"/>
                        <a:pt x="278" y="390"/>
                      </a:cubicBezTo>
                      <a:lnTo>
                        <a:pt x="259" y="408"/>
                      </a:lnTo>
                      <a:close/>
                      <a:moveTo>
                        <a:pt x="149" y="338"/>
                      </a:moveTo>
                      <a:cubicBezTo>
                        <a:pt x="97" y="330"/>
                        <a:pt x="97" y="330"/>
                        <a:pt x="97" y="330"/>
                      </a:cubicBezTo>
                      <a:cubicBezTo>
                        <a:pt x="74" y="284"/>
                        <a:pt x="74" y="284"/>
                        <a:pt x="74" y="284"/>
                      </a:cubicBezTo>
                      <a:cubicBezTo>
                        <a:pt x="51" y="330"/>
                        <a:pt x="51" y="330"/>
                        <a:pt x="51" y="330"/>
                      </a:cubicBezTo>
                      <a:cubicBezTo>
                        <a:pt x="0" y="338"/>
                        <a:pt x="0" y="338"/>
                        <a:pt x="0" y="338"/>
                      </a:cubicBezTo>
                      <a:cubicBezTo>
                        <a:pt x="37" y="374"/>
                        <a:pt x="37" y="374"/>
                        <a:pt x="37" y="374"/>
                      </a:cubicBezTo>
                      <a:cubicBezTo>
                        <a:pt x="28" y="426"/>
                        <a:pt x="28" y="426"/>
                        <a:pt x="28" y="426"/>
                      </a:cubicBezTo>
                      <a:cubicBezTo>
                        <a:pt x="74" y="400"/>
                        <a:pt x="74" y="400"/>
                        <a:pt x="74" y="400"/>
                      </a:cubicBezTo>
                      <a:cubicBezTo>
                        <a:pt x="120" y="426"/>
                        <a:pt x="120" y="426"/>
                        <a:pt x="120" y="426"/>
                      </a:cubicBezTo>
                      <a:cubicBezTo>
                        <a:pt x="111" y="374"/>
                        <a:pt x="111" y="374"/>
                        <a:pt x="111" y="374"/>
                      </a:cubicBezTo>
                      <a:lnTo>
                        <a:pt x="149" y="338"/>
                      </a:lnTo>
                      <a:close/>
                      <a:moveTo>
                        <a:pt x="95" y="376"/>
                      </a:moveTo>
                      <a:cubicBezTo>
                        <a:pt x="98" y="394"/>
                        <a:pt x="98" y="394"/>
                        <a:pt x="98" y="394"/>
                      </a:cubicBezTo>
                      <a:cubicBezTo>
                        <a:pt x="82" y="386"/>
                        <a:pt x="82" y="386"/>
                        <a:pt x="82" y="386"/>
                      </a:cubicBezTo>
                      <a:cubicBezTo>
                        <a:pt x="74" y="381"/>
                        <a:pt x="74" y="381"/>
                        <a:pt x="74" y="381"/>
                      </a:cubicBezTo>
                      <a:cubicBezTo>
                        <a:pt x="66" y="386"/>
                        <a:pt x="66" y="386"/>
                        <a:pt x="66" y="386"/>
                      </a:cubicBezTo>
                      <a:cubicBezTo>
                        <a:pt x="51" y="394"/>
                        <a:pt x="51" y="394"/>
                        <a:pt x="51" y="394"/>
                      </a:cubicBezTo>
                      <a:cubicBezTo>
                        <a:pt x="54" y="376"/>
                        <a:pt x="54" y="376"/>
                        <a:pt x="54" y="376"/>
                      </a:cubicBezTo>
                      <a:cubicBezTo>
                        <a:pt x="55" y="367"/>
                        <a:pt x="55" y="367"/>
                        <a:pt x="55" y="367"/>
                      </a:cubicBezTo>
                      <a:cubicBezTo>
                        <a:pt x="49" y="361"/>
                        <a:pt x="49" y="361"/>
                        <a:pt x="49" y="361"/>
                      </a:cubicBezTo>
                      <a:cubicBezTo>
                        <a:pt x="36" y="349"/>
                        <a:pt x="36" y="349"/>
                        <a:pt x="36" y="349"/>
                      </a:cubicBezTo>
                      <a:cubicBezTo>
                        <a:pt x="54" y="347"/>
                        <a:pt x="54" y="347"/>
                        <a:pt x="54" y="347"/>
                      </a:cubicBezTo>
                      <a:cubicBezTo>
                        <a:pt x="63" y="345"/>
                        <a:pt x="63" y="345"/>
                        <a:pt x="63" y="345"/>
                      </a:cubicBezTo>
                      <a:cubicBezTo>
                        <a:pt x="67" y="337"/>
                        <a:pt x="67" y="337"/>
                        <a:pt x="67" y="337"/>
                      </a:cubicBezTo>
                      <a:cubicBezTo>
                        <a:pt x="74" y="322"/>
                        <a:pt x="74" y="322"/>
                        <a:pt x="74" y="322"/>
                      </a:cubicBezTo>
                      <a:cubicBezTo>
                        <a:pt x="82" y="337"/>
                        <a:pt x="82" y="337"/>
                        <a:pt x="82" y="337"/>
                      </a:cubicBezTo>
                      <a:cubicBezTo>
                        <a:pt x="86" y="345"/>
                        <a:pt x="86" y="345"/>
                        <a:pt x="86" y="345"/>
                      </a:cubicBezTo>
                      <a:cubicBezTo>
                        <a:pt x="95" y="347"/>
                        <a:pt x="95" y="347"/>
                        <a:pt x="95" y="347"/>
                      </a:cubicBezTo>
                      <a:cubicBezTo>
                        <a:pt x="112" y="349"/>
                        <a:pt x="112" y="349"/>
                        <a:pt x="112" y="349"/>
                      </a:cubicBezTo>
                      <a:cubicBezTo>
                        <a:pt x="100" y="361"/>
                        <a:pt x="100" y="361"/>
                        <a:pt x="100" y="361"/>
                      </a:cubicBezTo>
                      <a:cubicBezTo>
                        <a:pt x="93" y="367"/>
                        <a:pt x="93" y="367"/>
                        <a:pt x="93" y="367"/>
                      </a:cubicBezTo>
                      <a:lnTo>
                        <a:pt x="95" y="376"/>
                      </a:lnTo>
                      <a:close/>
                      <a:moveTo>
                        <a:pt x="456" y="338"/>
                      </a:moveTo>
                      <a:cubicBezTo>
                        <a:pt x="404" y="330"/>
                        <a:pt x="404" y="330"/>
                        <a:pt x="404" y="330"/>
                      </a:cubicBezTo>
                      <a:cubicBezTo>
                        <a:pt x="381" y="284"/>
                        <a:pt x="381" y="284"/>
                        <a:pt x="381" y="284"/>
                      </a:cubicBezTo>
                      <a:cubicBezTo>
                        <a:pt x="358" y="330"/>
                        <a:pt x="358" y="330"/>
                        <a:pt x="358" y="330"/>
                      </a:cubicBezTo>
                      <a:cubicBezTo>
                        <a:pt x="306" y="338"/>
                        <a:pt x="306" y="338"/>
                        <a:pt x="306" y="338"/>
                      </a:cubicBezTo>
                      <a:cubicBezTo>
                        <a:pt x="344" y="374"/>
                        <a:pt x="344" y="374"/>
                        <a:pt x="344" y="374"/>
                      </a:cubicBezTo>
                      <a:cubicBezTo>
                        <a:pt x="335" y="426"/>
                        <a:pt x="335" y="426"/>
                        <a:pt x="335" y="426"/>
                      </a:cubicBezTo>
                      <a:cubicBezTo>
                        <a:pt x="381" y="400"/>
                        <a:pt x="381" y="400"/>
                        <a:pt x="381" y="400"/>
                      </a:cubicBezTo>
                      <a:cubicBezTo>
                        <a:pt x="427" y="426"/>
                        <a:pt x="427" y="426"/>
                        <a:pt x="427" y="426"/>
                      </a:cubicBezTo>
                      <a:cubicBezTo>
                        <a:pt x="418" y="374"/>
                        <a:pt x="418" y="374"/>
                        <a:pt x="418" y="374"/>
                      </a:cubicBezTo>
                      <a:lnTo>
                        <a:pt x="456" y="338"/>
                      </a:lnTo>
                      <a:close/>
                      <a:moveTo>
                        <a:pt x="401" y="376"/>
                      </a:moveTo>
                      <a:cubicBezTo>
                        <a:pt x="405" y="394"/>
                        <a:pt x="405" y="394"/>
                        <a:pt x="405" y="394"/>
                      </a:cubicBezTo>
                      <a:cubicBezTo>
                        <a:pt x="389" y="386"/>
                        <a:pt x="389" y="386"/>
                        <a:pt x="389" y="386"/>
                      </a:cubicBezTo>
                      <a:cubicBezTo>
                        <a:pt x="381" y="381"/>
                        <a:pt x="381" y="381"/>
                        <a:pt x="381" y="381"/>
                      </a:cubicBezTo>
                      <a:cubicBezTo>
                        <a:pt x="373" y="386"/>
                        <a:pt x="373" y="386"/>
                        <a:pt x="373" y="386"/>
                      </a:cubicBezTo>
                      <a:cubicBezTo>
                        <a:pt x="358" y="394"/>
                        <a:pt x="358" y="394"/>
                        <a:pt x="358" y="394"/>
                      </a:cubicBezTo>
                      <a:cubicBezTo>
                        <a:pt x="361" y="376"/>
                        <a:pt x="361" y="376"/>
                        <a:pt x="361" y="376"/>
                      </a:cubicBezTo>
                      <a:cubicBezTo>
                        <a:pt x="362" y="367"/>
                        <a:pt x="362" y="367"/>
                        <a:pt x="362" y="367"/>
                      </a:cubicBezTo>
                      <a:cubicBezTo>
                        <a:pt x="356" y="361"/>
                        <a:pt x="356" y="361"/>
                        <a:pt x="356" y="361"/>
                      </a:cubicBezTo>
                      <a:cubicBezTo>
                        <a:pt x="343" y="349"/>
                        <a:pt x="343" y="349"/>
                        <a:pt x="343" y="349"/>
                      </a:cubicBezTo>
                      <a:cubicBezTo>
                        <a:pt x="361" y="347"/>
                        <a:pt x="361" y="347"/>
                        <a:pt x="361" y="347"/>
                      </a:cubicBezTo>
                      <a:cubicBezTo>
                        <a:pt x="369" y="345"/>
                        <a:pt x="369" y="345"/>
                        <a:pt x="369" y="345"/>
                      </a:cubicBezTo>
                      <a:cubicBezTo>
                        <a:pt x="373" y="337"/>
                        <a:pt x="373" y="337"/>
                        <a:pt x="373" y="337"/>
                      </a:cubicBezTo>
                      <a:cubicBezTo>
                        <a:pt x="381" y="322"/>
                        <a:pt x="381" y="322"/>
                        <a:pt x="381" y="322"/>
                      </a:cubicBezTo>
                      <a:cubicBezTo>
                        <a:pt x="389" y="337"/>
                        <a:pt x="389" y="337"/>
                        <a:pt x="389" y="337"/>
                      </a:cubicBezTo>
                      <a:cubicBezTo>
                        <a:pt x="393" y="345"/>
                        <a:pt x="393" y="345"/>
                        <a:pt x="393" y="345"/>
                      </a:cubicBezTo>
                      <a:cubicBezTo>
                        <a:pt x="401" y="347"/>
                        <a:pt x="401" y="347"/>
                        <a:pt x="401" y="347"/>
                      </a:cubicBezTo>
                      <a:cubicBezTo>
                        <a:pt x="419" y="349"/>
                        <a:pt x="419" y="349"/>
                        <a:pt x="419" y="349"/>
                      </a:cubicBezTo>
                      <a:cubicBezTo>
                        <a:pt x="407" y="361"/>
                        <a:pt x="407" y="361"/>
                        <a:pt x="407" y="361"/>
                      </a:cubicBezTo>
                      <a:cubicBezTo>
                        <a:pt x="400" y="367"/>
                        <a:pt x="400" y="367"/>
                        <a:pt x="400" y="367"/>
                      </a:cubicBezTo>
                      <a:lnTo>
                        <a:pt x="401" y="376"/>
                      </a:lnTo>
                      <a:close/>
                      <a:moveTo>
                        <a:pt x="191" y="183"/>
                      </a:moveTo>
                      <a:cubicBezTo>
                        <a:pt x="155" y="197"/>
                        <a:pt x="129" y="233"/>
                        <a:pt x="129" y="274"/>
                      </a:cubicBezTo>
                      <a:cubicBezTo>
                        <a:pt x="129" y="283"/>
                        <a:pt x="129" y="283"/>
                        <a:pt x="129" y="283"/>
                      </a:cubicBezTo>
                      <a:cubicBezTo>
                        <a:pt x="327" y="283"/>
                        <a:pt x="327" y="283"/>
                        <a:pt x="327" y="283"/>
                      </a:cubicBezTo>
                      <a:cubicBezTo>
                        <a:pt x="327" y="274"/>
                        <a:pt x="327" y="274"/>
                        <a:pt x="327" y="274"/>
                      </a:cubicBezTo>
                      <a:cubicBezTo>
                        <a:pt x="327" y="232"/>
                        <a:pt x="300" y="197"/>
                        <a:pt x="263" y="182"/>
                      </a:cubicBezTo>
                      <a:cubicBezTo>
                        <a:pt x="282" y="170"/>
                        <a:pt x="294" y="150"/>
                        <a:pt x="294" y="126"/>
                      </a:cubicBezTo>
                      <a:cubicBezTo>
                        <a:pt x="294" y="89"/>
                        <a:pt x="264" y="59"/>
                        <a:pt x="227" y="59"/>
                      </a:cubicBezTo>
                      <a:cubicBezTo>
                        <a:pt x="190" y="59"/>
                        <a:pt x="160" y="89"/>
                        <a:pt x="160" y="126"/>
                      </a:cubicBezTo>
                      <a:cubicBezTo>
                        <a:pt x="160" y="150"/>
                        <a:pt x="172" y="171"/>
                        <a:pt x="191" y="183"/>
                      </a:cubicBezTo>
                      <a:close/>
                      <a:moveTo>
                        <a:pt x="309" y="266"/>
                      </a:moveTo>
                      <a:cubicBezTo>
                        <a:pt x="147" y="266"/>
                        <a:pt x="147" y="266"/>
                        <a:pt x="147" y="266"/>
                      </a:cubicBezTo>
                      <a:cubicBezTo>
                        <a:pt x="151" y="225"/>
                        <a:pt x="186" y="193"/>
                        <a:pt x="228" y="193"/>
                      </a:cubicBezTo>
                      <a:cubicBezTo>
                        <a:pt x="270" y="193"/>
                        <a:pt x="304" y="225"/>
                        <a:pt x="309" y="266"/>
                      </a:cubicBezTo>
                      <a:close/>
                      <a:moveTo>
                        <a:pt x="227" y="77"/>
                      </a:moveTo>
                      <a:cubicBezTo>
                        <a:pt x="254" y="77"/>
                        <a:pt x="276" y="99"/>
                        <a:pt x="276" y="126"/>
                      </a:cubicBezTo>
                      <a:cubicBezTo>
                        <a:pt x="276" y="153"/>
                        <a:pt x="254" y="175"/>
                        <a:pt x="227" y="175"/>
                      </a:cubicBezTo>
                      <a:cubicBezTo>
                        <a:pt x="200" y="175"/>
                        <a:pt x="177" y="153"/>
                        <a:pt x="177" y="126"/>
                      </a:cubicBezTo>
                      <a:cubicBezTo>
                        <a:pt x="177" y="99"/>
                        <a:pt x="200" y="77"/>
                        <a:pt x="227" y="77"/>
                      </a:cubicBezTo>
                      <a:close/>
                      <a:moveTo>
                        <a:pt x="236" y="46"/>
                      </a:moveTo>
                      <a:cubicBezTo>
                        <a:pt x="218" y="46"/>
                        <a:pt x="218" y="46"/>
                        <a:pt x="218" y="46"/>
                      </a:cubicBezTo>
                      <a:cubicBezTo>
                        <a:pt x="218" y="0"/>
                        <a:pt x="218" y="0"/>
                        <a:pt x="218" y="0"/>
                      </a:cubicBezTo>
                      <a:cubicBezTo>
                        <a:pt x="236" y="0"/>
                        <a:pt x="236" y="0"/>
                        <a:pt x="236" y="0"/>
                      </a:cubicBezTo>
                      <a:lnTo>
                        <a:pt x="236" y="46"/>
                      </a:lnTo>
                      <a:close/>
                      <a:moveTo>
                        <a:pt x="290" y="75"/>
                      </a:moveTo>
                      <a:cubicBezTo>
                        <a:pt x="277" y="63"/>
                        <a:pt x="277" y="63"/>
                        <a:pt x="277" y="63"/>
                      </a:cubicBezTo>
                      <a:cubicBezTo>
                        <a:pt x="310" y="31"/>
                        <a:pt x="310" y="31"/>
                        <a:pt x="310" y="31"/>
                      </a:cubicBezTo>
                      <a:cubicBezTo>
                        <a:pt x="322" y="43"/>
                        <a:pt x="322" y="43"/>
                        <a:pt x="322" y="43"/>
                      </a:cubicBezTo>
                      <a:lnTo>
                        <a:pt x="290" y="75"/>
                      </a:lnTo>
                      <a:close/>
                      <a:moveTo>
                        <a:pt x="307" y="117"/>
                      </a:moveTo>
                      <a:cubicBezTo>
                        <a:pt x="353" y="117"/>
                        <a:pt x="353" y="117"/>
                        <a:pt x="353" y="117"/>
                      </a:cubicBezTo>
                      <a:cubicBezTo>
                        <a:pt x="353" y="135"/>
                        <a:pt x="353" y="135"/>
                        <a:pt x="353" y="135"/>
                      </a:cubicBezTo>
                      <a:cubicBezTo>
                        <a:pt x="307" y="135"/>
                        <a:pt x="307" y="135"/>
                        <a:pt x="307" y="135"/>
                      </a:cubicBezTo>
                      <a:lnTo>
                        <a:pt x="307" y="117"/>
                      </a:lnTo>
                      <a:close/>
                      <a:moveTo>
                        <a:pt x="164" y="75"/>
                      </a:moveTo>
                      <a:cubicBezTo>
                        <a:pt x="132" y="43"/>
                        <a:pt x="132" y="43"/>
                        <a:pt x="132" y="43"/>
                      </a:cubicBezTo>
                      <a:cubicBezTo>
                        <a:pt x="144" y="31"/>
                        <a:pt x="144" y="31"/>
                        <a:pt x="144" y="31"/>
                      </a:cubicBezTo>
                      <a:cubicBezTo>
                        <a:pt x="176" y="63"/>
                        <a:pt x="176" y="63"/>
                        <a:pt x="176" y="63"/>
                      </a:cubicBezTo>
                      <a:lnTo>
                        <a:pt x="164" y="75"/>
                      </a:lnTo>
                      <a:close/>
                      <a:moveTo>
                        <a:pt x="146" y="135"/>
                      </a:moveTo>
                      <a:cubicBezTo>
                        <a:pt x="101" y="135"/>
                        <a:pt x="101" y="135"/>
                        <a:pt x="101" y="135"/>
                      </a:cubicBezTo>
                      <a:cubicBezTo>
                        <a:pt x="101" y="117"/>
                        <a:pt x="101" y="117"/>
                        <a:pt x="101" y="117"/>
                      </a:cubicBezTo>
                      <a:cubicBezTo>
                        <a:pt x="146" y="117"/>
                        <a:pt x="146" y="117"/>
                        <a:pt x="146" y="117"/>
                      </a:cubicBezTo>
                      <a:lnTo>
                        <a:pt x="146" y="13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47" name="Group 132"/>
              <p:cNvGrpSpPr/>
              <p:nvPr/>
            </p:nvGrpSpPr>
            <p:grpSpPr>
              <a:xfrm>
                <a:off x="1753249" y="5491745"/>
                <a:ext cx="1280160" cy="1280160"/>
                <a:chOff x="5858313" y="444851"/>
                <a:chExt cx="1280160" cy="1280160"/>
              </a:xfrm>
            </p:grpSpPr>
            <p:sp>
              <p:nvSpPr>
                <p:cNvPr id="460" name="Oval 19"/>
                <p:cNvSpPr>
                  <a:spLocks noChangeArrowheads="1"/>
                </p:cNvSpPr>
                <p:nvPr/>
              </p:nvSpPr>
              <p:spPr bwMode="auto">
                <a:xfrm>
                  <a:off x="5858313" y="444851"/>
                  <a:ext cx="1280160" cy="1280160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1" name="Oval 20"/>
                <p:cNvSpPr>
                  <a:spLocks noChangeArrowheads="1"/>
                </p:cNvSpPr>
                <p:nvPr/>
              </p:nvSpPr>
              <p:spPr bwMode="auto">
                <a:xfrm>
                  <a:off x="5986626" y="573165"/>
                  <a:ext cx="1023531" cy="1023531"/>
                </a:xfrm>
                <a:prstGeom prst="ellipse">
                  <a:avLst/>
                </a:prstGeom>
                <a:gradFill flip="none" rotWithShape="1">
                  <a:gsLst>
                    <a:gs pos="100000">
                      <a:srgbClr val="007FD6"/>
                    </a:gs>
                    <a:gs pos="0">
                      <a:srgbClr val="09DCFF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2" name="Freeform 29"/>
                <p:cNvSpPr>
                  <a:spLocks noEditPoints="1"/>
                </p:cNvSpPr>
                <p:nvPr/>
              </p:nvSpPr>
              <p:spPr bwMode="auto">
                <a:xfrm>
                  <a:off x="6239643" y="796363"/>
                  <a:ext cx="517496" cy="546139"/>
                </a:xfrm>
                <a:custGeom>
                  <a:avLst/>
                  <a:gdLst>
                    <a:gd name="T0" fmla="*/ 201 w 456"/>
                    <a:gd name="T1" fmla="*/ 370 h 481"/>
                    <a:gd name="T2" fmla="*/ 174 w 456"/>
                    <a:gd name="T3" fmla="*/ 481 h 481"/>
                    <a:gd name="T4" fmla="*/ 271 w 456"/>
                    <a:gd name="T5" fmla="*/ 420 h 481"/>
                    <a:gd name="T6" fmla="*/ 259 w 456"/>
                    <a:gd name="T7" fmla="*/ 408 h 481"/>
                    <a:gd name="T8" fmla="*/ 259 w 456"/>
                    <a:gd name="T9" fmla="*/ 449 h 481"/>
                    <a:gd name="T10" fmla="*/ 220 w 456"/>
                    <a:gd name="T11" fmla="*/ 437 h 481"/>
                    <a:gd name="T12" fmla="*/ 203 w 456"/>
                    <a:gd name="T13" fmla="*/ 414 h 481"/>
                    <a:gd name="T14" fmla="*/ 204 w 456"/>
                    <a:gd name="T15" fmla="*/ 386 h 481"/>
                    <a:gd name="T16" fmla="*/ 228 w 456"/>
                    <a:gd name="T17" fmla="*/ 354 h 481"/>
                    <a:gd name="T18" fmla="*/ 252 w 456"/>
                    <a:gd name="T19" fmla="*/ 386 h 481"/>
                    <a:gd name="T20" fmla="*/ 149 w 456"/>
                    <a:gd name="T21" fmla="*/ 338 h 481"/>
                    <a:gd name="T22" fmla="*/ 51 w 456"/>
                    <a:gd name="T23" fmla="*/ 330 h 481"/>
                    <a:gd name="T24" fmla="*/ 28 w 456"/>
                    <a:gd name="T25" fmla="*/ 426 h 481"/>
                    <a:gd name="T26" fmla="*/ 111 w 456"/>
                    <a:gd name="T27" fmla="*/ 374 h 481"/>
                    <a:gd name="T28" fmla="*/ 98 w 456"/>
                    <a:gd name="T29" fmla="*/ 394 h 481"/>
                    <a:gd name="T30" fmla="*/ 66 w 456"/>
                    <a:gd name="T31" fmla="*/ 386 h 481"/>
                    <a:gd name="T32" fmla="*/ 55 w 456"/>
                    <a:gd name="T33" fmla="*/ 367 h 481"/>
                    <a:gd name="T34" fmla="*/ 54 w 456"/>
                    <a:gd name="T35" fmla="*/ 347 h 481"/>
                    <a:gd name="T36" fmla="*/ 74 w 456"/>
                    <a:gd name="T37" fmla="*/ 322 h 481"/>
                    <a:gd name="T38" fmla="*/ 95 w 456"/>
                    <a:gd name="T39" fmla="*/ 347 h 481"/>
                    <a:gd name="T40" fmla="*/ 93 w 456"/>
                    <a:gd name="T41" fmla="*/ 367 h 481"/>
                    <a:gd name="T42" fmla="*/ 404 w 456"/>
                    <a:gd name="T43" fmla="*/ 330 h 481"/>
                    <a:gd name="T44" fmla="*/ 306 w 456"/>
                    <a:gd name="T45" fmla="*/ 338 h 481"/>
                    <a:gd name="T46" fmla="*/ 381 w 456"/>
                    <a:gd name="T47" fmla="*/ 400 h 481"/>
                    <a:gd name="T48" fmla="*/ 456 w 456"/>
                    <a:gd name="T49" fmla="*/ 338 h 481"/>
                    <a:gd name="T50" fmla="*/ 389 w 456"/>
                    <a:gd name="T51" fmla="*/ 386 h 481"/>
                    <a:gd name="T52" fmla="*/ 358 w 456"/>
                    <a:gd name="T53" fmla="*/ 394 h 481"/>
                    <a:gd name="T54" fmla="*/ 356 w 456"/>
                    <a:gd name="T55" fmla="*/ 361 h 481"/>
                    <a:gd name="T56" fmla="*/ 369 w 456"/>
                    <a:gd name="T57" fmla="*/ 345 h 481"/>
                    <a:gd name="T58" fmla="*/ 389 w 456"/>
                    <a:gd name="T59" fmla="*/ 337 h 481"/>
                    <a:gd name="T60" fmla="*/ 419 w 456"/>
                    <a:gd name="T61" fmla="*/ 349 h 481"/>
                    <a:gd name="T62" fmla="*/ 401 w 456"/>
                    <a:gd name="T63" fmla="*/ 376 h 481"/>
                    <a:gd name="T64" fmla="*/ 129 w 456"/>
                    <a:gd name="T65" fmla="*/ 283 h 481"/>
                    <a:gd name="T66" fmla="*/ 263 w 456"/>
                    <a:gd name="T67" fmla="*/ 182 h 481"/>
                    <a:gd name="T68" fmla="*/ 160 w 456"/>
                    <a:gd name="T69" fmla="*/ 126 h 481"/>
                    <a:gd name="T70" fmla="*/ 147 w 456"/>
                    <a:gd name="T71" fmla="*/ 266 h 481"/>
                    <a:gd name="T72" fmla="*/ 227 w 456"/>
                    <a:gd name="T73" fmla="*/ 77 h 481"/>
                    <a:gd name="T74" fmla="*/ 177 w 456"/>
                    <a:gd name="T75" fmla="*/ 126 h 481"/>
                    <a:gd name="T76" fmla="*/ 218 w 456"/>
                    <a:gd name="T77" fmla="*/ 46 h 481"/>
                    <a:gd name="T78" fmla="*/ 236 w 456"/>
                    <a:gd name="T79" fmla="*/ 46 h 481"/>
                    <a:gd name="T80" fmla="*/ 310 w 456"/>
                    <a:gd name="T81" fmla="*/ 31 h 481"/>
                    <a:gd name="T82" fmla="*/ 307 w 456"/>
                    <a:gd name="T83" fmla="*/ 117 h 481"/>
                    <a:gd name="T84" fmla="*/ 307 w 456"/>
                    <a:gd name="T85" fmla="*/ 135 h 481"/>
                    <a:gd name="T86" fmla="*/ 132 w 456"/>
                    <a:gd name="T87" fmla="*/ 43 h 481"/>
                    <a:gd name="T88" fmla="*/ 164 w 456"/>
                    <a:gd name="T89" fmla="*/ 75 h 481"/>
                    <a:gd name="T90" fmla="*/ 101 w 456"/>
                    <a:gd name="T91" fmla="*/ 117 h 4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456" h="481">
                      <a:moveTo>
                        <a:pt x="254" y="370"/>
                      </a:moveTo>
                      <a:cubicBezTo>
                        <a:pt x="228" y="316"/>
                        <a:pt x="228" y="316"/>
                        <a:pt x="228" y="316"/>
                      </a:cubicBezTo>
                      <a:cubicBezTo>
                        <a:pt x="201" y="370"/>
                        <a:pt x="201" y="370"/>
                        <a:pt x="201" y="370"/>
                      </a:cubicBezTo>
                      <a:cubicBezTo>
                        <a:pt x="141" y="379"/>
                        <a:pt x="141" y="379"/>
                        <a:pt x="141" y="379"/>
                      </a:cubicBezTo>
                      <a:cubicBezTo>
                        <a:pt x="185" y="420"/>
                        <a:pt x="185" y="420"/>
                        <a:pt x="185" y="420"/>
                      </a:cubicBezTo>
                      <a:cubicBezTo>
                        <a:pt x="174" y="481"/>
                        <a:pt x="174" y="481"/>
                        <a:pt x="174" y="481"/>
                      </a:cubicBezTo>
                      <a:cubicBezTo>
                        <a:pt x="228" y="451"/>
                        <a:pt x="228" y="451"/>
                        <a:pt x="228" y="451"/>
                      </a:cubicBezTo>
                      <a:cubicBezTo>
                        <a:pt x="281" y="481"/>
                        <a:pt x="281" y="481"/>
                        <a:pt x="281" y="481"/>
                      </a:cubicBezTo>
                      <a:cubicBezTo>
                        <a:pt x="271" y="420"/>
                        <a:pt x="271" y="420"/>
                        <a:pt x="271" y="420"/>
                      </a:cubicBezTo>
                      <a:cubicBezTo>
                        <a:pt x="314" y="379"/>
                        <a:pt x="314" y="379"/>
                        <a:pt x="314" y="379"/>
                      </a:cubicBezTo>
                      <a:lnTo>
                        <a:pt x="254" y="370"/>
                      </a:lnTo>
                      <a:close/>
                      <a:moveTo>
                        <a:pt x="259" y="408"/>
                      </a:moveTo>
                      <a:cubicBezTo>
                        <a:pt x="253" y="414"/>
                        <a:pt x="253" y="414"/>
                        <a:pt x="253" y="414"/>
                      </a:cubicBezTo>
                      <a:cubicBezTo>
                        <a:pt x="254" y="423"/>
                        <a:pt x="254" y="423"/>
                        <a:pt x="254" y="423"/>
                      </a:cubicBezTo>
                      <a:cubicBezTo>
                        <a:pt x="259" y="449"/>
                        <a:pt x="259" y="449"/>
                        <a:pt x="259" y="449"/>
                      </a:cubicBezTo>
                      <a:cubicBezTo>
                        <a:pt x="236" y="437"/>
                        <a:pt x="236" y="437"/>
                        <a:pt x="236" y="437"/>
                      </a:cubicBezTo>
                      <a:cubicBezTo>
                        <a:pt x="228" y="432"/>
                        <a:pt x="228" y="432"/>
                        <a:pt x="228" y="432"/>
                      </a:cubicBezTo>
                      <a:cubicBezTo>
                        <a:pt x="220" y="437"/>
                        <a:pt x="220" y="437"/>
                        <a:pt x="220" y="437"/>
                      </a:cubicBezTo>
                      <a:cubicBezTo>
                        <a:pt x="197" y="449"/>
                        <a:pt x="197" y="449"/>
                        <a:pt x="197" y="449"/>
                      </a:cubicBezTo>
                      <a:cubicBezTo>
                        <a:pt x="201" y="423"/>
                        <a:pt x="201" y="423"/>
                        <a:pt x="201" y="423"/>
                      </a:cubicBezTo>
                      <a:cubicBezTo>
                        <a:pt x="203" y="414"/>
                        <a:pt x="203" y="414"/>
                        <a:pt x="203" y="414"/>
                      </a:cubicBezTo>
                      <a:cubicBezTo>
                        <a:pt x="196" y="408"/>
                        <a:pt x="196" y="408"/>
                        <a:pt x="196" y="408"/>
                      </a:cubicBezTo>
                      <a:cubicBezTo>
                        <a:pt x="178" y="390"/>
                        <a:pt x="178" y="390"/>
                        <a:pt x="178" y="390"/>
                      </a:cubicBezTo>
                      <a:cubicBezTo>
                        <a:pt x="204" y="386"/>
                        <a:pt x="204" y="386"/>
                        <a:pt x="204" y="386"/>
                      </a:cubicBezTo>
                      <a:cubicBezTo>
                        <a:pt x="212" y="385"/>
                        <a:pt x="212" y="385"/>
                        <a:pt x="212" y="385"/>
                      </a:cubicBezTo>
                      <a:cubicBezTo>
                        <a:pt x="216" y="377"/>
                        <a:pt x="216" y="377"/>
                        <a:pt x="216" y="377"/>
                      </a:cubicBezTo>
                      <a:cubicBezTo>
                        <a:pt x="228" y="354"/>
                        <a:pt x="228" y="354"/>
                        <a:pt x="228" y="354"/>
                      </a:cubicBezTo>
                      <a:cubicBezTo>
                        <a:pt x="239" y="377"/>
                        <a:pt x="239" y="377"/>
                        <a:pt x="239" y="377"/>
                      </a:cubicBezTo>
                      <a:cubicBezTo>
                        <a:pt x="243" y="385"/>
                        <a:pt x="243" y="385"/>
                        <a:pt x="243" y="385"/>
                      </a:cubicBezTo>
                      <a:cubicBezTo>
                        <a:pt x="252" y="386"/>
                        <a:pt x="252" y="386"/>
                        <a:pt x="252" y="386"/>
                      </a:cubicBezTo>
                      <a:cubicBezTo>
                        <a:pt x="278" y="390"/>
                        <a:pt x="278" y="390"/>
                        <a:pt x="278" y="390"/>
                      </a:cubicBezTo>
                      <a:lnTo>
                        <a:pt x="259" y="408"/>
                      </a:lnTo>
                      <a:close/>
                      <a:moveTo>
                        <a:pt x="149" y="338"/>
                      </a:moveTo>
                      <a:cubicBezTo>
                        <a:pt x="97" y="330"/>
                        <a:pt x="97" y="330"/>
                        <a:pt x="97" y="330"/>
                      </a:cubicBezTo>
                      <a:cubicBezTo>
                        <a:pt x="74" y="284"/>
                        <a:pt x="74" y="284"/>
                        <a:pt x="74" y="284"/>
                      </a:cubicBezTo>
                      <a:cubicBezTo>
                        <a:pt x="51" y="330"/>
                        <a:pt x="51" y="330"/>
                        <a:pt x="51" y="330"/>
                      </a:cubicBezTo>
                      <a:cubicBezTo>
                        <a:pt x="0" y="338"/>
                        <a:pt x="0" y="338"/>
                        <a:pt x="0" y="338"/>
                      </a:cubicBezTo>
                      <a:cubicBezTo>
                        <a:pt x="37" y="374"/>
                        <a:pt x="37" y="374"/>
                        <a:pt x="37" y="374"/>
                      </a:cubicBezTo>
                      <a:cubicBezTo>
                        <a:pt x="28" y="426"/>
                        <a:pt x="28" y="426"/>
                        <a:pt x="28" y="426"/>
                      </a:cubicBezTo>
                      <a:cubicBezTo>
                        <a:pt x="74" y="400"/>
                        <a:pt x="74" y="400"/>
                        <a:pt x="74" y="400"/>
                      </a:cubicBezTo>
                      <a:cubicBezTo>
                        <a:pt x="120" y="426"/>
                        <a:pt x="120" y="426"/>
                        <a:pt x="120" y="426"/>
                      </a:cubicBezTo>
                      <a:cubicBezTo>
                        <a:pt x="111" y="374"/>
                        <a:pt x="111" y="374"/>
                        <a:pt x="111" y="374"/>
                      </a:cubicBezTo>
                      <a:lnTo>
                        <a:pt x="149" y="338"/>
                      </a:lnTo>
                      <a:close/>
                      <a:moveTo>
                        <a:pt x="95" y="376"/>
                      </a:moveTo>
                      <a:cubicBezTo>
                        <a:pt x="98" y="394"/>
                        <a:pt x="98" y="394"/>
                        <a:pt x="98" y="394"/>
                      </a:cubicBezTo>
                      <a:cubicBezTo>
                        <a:pt x="82" y="386"/>
                        <a:pt x="82" y="386"/>
                        <a:pt x="82" y="386"/>
                      </a:cubicBezTo>
                      <a:cubicBezTo>
                        <a:pt x="74" y="381"/>
                        <a:pt x="74" y="381"/>
                        <a:pt x="74" y="381"/>
                      </a:cubicBezTo>
                      <a:cubicBezTo>
                        <a:pt x="66" y="386"/>
                        <a:pt x="66" y="386"/>
                        <a:pt x="66" y="386"/>
                      </a:cubicBezTo>
                      <a:cubicBezTo>
                        <a:pt x="51" y="394"/>
                        <a:pt x="51" y="394"/>
                        <a:pt x="51" y="394"/>
                      </a:cubicBezTo>
                      <a:cubicBezTo>
                        <a:pt x="54" y="376"/>
                        <a:pt x="54" y="376"/>
                        <a:pt x="54" y="376"/>
                      </a:cubicBezTo>
                      <a:cubicBezTo>
                        <a:pt x="55" y="367"/>
                        <a:pt x="55" y="367"/>
                        <a:pt x="55" y="367"/>
                      </a:cubicBezTo>
                      <a:cubicBezTo>
                        <a:pt x="49" y="361"/>
                        <a:pt x="49" y="361"/>
                        <a:pt x="49" y="361"/>
                      </a:cubicBezTo>
                      <a:cubicBezTo>
                        <a:pt x="36" y="349"/>
                        <a:pt x="36" y="349"/>
                        <a:pt x="36" y="349"/>
                      </a:cubicBezTo>
                      <a:cubicBezTo>
                        <a:pt x="54" y="347"/>
                        <a:pt x="54" y="347"/>
                        <a:pt x="54" y="347"/>
                      </a:cubicBezTo>
                      <a:cubicBezTo>
                        <a:pt x="63" y="345"/>
                        <a:pt x="63" y="345"/>
                        <a:pt x="63" y="345"/>
                      </a:cubicBezTo>
                      <a:cubicBezTo>
                        <a:pt x="67" y="337"/>
                        <a:pt x="67" y="337"/>
                        <a:pt x="67" y="337"/>
                      </a:cubicBezTo>
                      <a:cubicBezTo>
                        <a:pt x="74" y="322"/>
                        <a:pt x="74" y="322"/>
                        <a:pt x="74" y="322"/>
                      </a:cubicBezTo>
                      <a:cubicBezTo>
                        <a:pt x="82" y="337"/>
                        <a:pt x="82" y="337"/>
                        <a:pt x="82" y="337"/>
                      </a:cubicBezTo>
                      <a:cubicBezTo>
                        <a:pt x="86" y="345"/>
                        <a:pt x="86" y="345"/>
                        <a:pt x="86" y="345"/>
                      </a:cubicBezTo>
                      <a:cubicBezTo>
                        <a:pt x="95" y="347"/>
                        <a:pt x="95" y="347"/>
                        <a:pt x="95" y="347"/>
                      </a:cubicBezTo>
                      <a:cubicBezTo>
                        <a:pt x="112" y="349"/>
                        <a:pt x="112" y="349"/>
                        <a:pt x="112" y="349"/>
                      </a:cubicBezTo>
                      <a:cubicBezTo>
                        <a:pt x="100" y="361"/>
                        <a:pt x="100" y="361"/>
                        <a:pt x="100" y="361"/>
                      </a:cubicBezTo>
                      <a:cubicBezTo>
                        <a:pt x="93" y="367"/>
                        <a:pt x="93" y="367"/>
                        <a:pt x="93" y="367"/>
                      </a:cubicBezTo>
                      <a:lnTo>
                        <a:pt x="95" y="376"/>
                      </a:lnTo>
                      <a:close/>
                      <a:moveTo>
                        <a:pt x="456" y="338"/>
                      </a:moveTo>
                      <a:cubicBezTo>
                        <a:pt x="404" y="330"/>
                        <a:pt x="404" y="330"/>
                        <a:pt x="404" y="330"/>
                      </a:cubicBezTo>
                      <a:cubicBezTo>
                        <a:pt x="381" y="284"/>
                        <a:pt x="381" y="284"/>
                        <a:pt x="381" y="284"/>
                      </a:cubicBezTo>
                      <a:cubicBezTo>
                        <a:pt x="358" y="330"/>
                        <a:pt x="358" y="330"/>
                        <a:pt x="358" y="330"/>
                      </a:cubicBezTo>
                      <a:cubicBezTo>
                        <a:pt x="306" y="338"/>
                        <a:pt x="306" y="338"/>
                        <a:pt x="306" y="338"/>
                      </a:cubicBezTo>
                      <a:cubicBezTo>
                        <a:pt x="344" y="374"/>
                        <a:pt x="344" y="374"/>
                        <a:pt x="344" y="374"/>
                      </a:cubicBezTo>
                      <a:cubicBezTo>
                        <a:pt x="335" y="426"/>
                        <a:pt x="335" y="426"/>
                        <a:pt x="335" y="426"/>
                      </a:cubicBezTo>
                      <a:cubicBezTo>
                        <a:pt x="381" y="400"/>
                        <a:pt x="381" y="400"/>
                        <a:pt x="381" y="400"/>
                      </a:cubicBezTo>
                      <a:cubicBezTo>
                        <a:pt x="427" y="426"/>
                        <a:pt x="427" y="426"/>
                        <a:pt x="427" y="426"/>
                      </a:cubicBezTo>
                      <a:cubicBezTo>
                        <a:pt x="418" y="374"/>
                        <a:pt x="418" y="374"/>
                        <a:pt x="418" y="374"/>
                      </a:cubicBezTo>
                      <a:lnTo>
                        <a:pt x="456" y="338"/>
                      </a:lnTo>
                      <a:close/>
                      <a:moveTo>
                        <a:pt x="401" y="376"/>
                      </a:moveTo>
                      <a:cubicBezTo>
                        <a:pt x="405" y="394"/>
                        <a:pt x="405" y="394"/>
                        <a:pt x="405" y="394"/>
                      </a:cubicBezTo>
                      <a:cubicBezTo>
                        <a:pt x="389" y="386"/>
                        <a:pt x="389" y="386"/>
                        <a:pt x="389" y="386"/>
                      </a:cubicBezTo>
                      <a:cubicBezTo>
                        <a:pt x="381" y="381"/>
                        <a:pt x="381" y="381"/>
                        <a:pt x="381" y="381"/>
                      </a:cubicBezTo>
                      <a:cubicBezTo>
                        <a:pt x="373" y="386"/>
                        <a:pt x="373" y="386"/>
                        <a:pt x="373" y="386"/>
                      </a:cubicBezTo>
                      <a:cubicBezTo>
                        <a:pt x="358" y="394"/>
                        <a:pt x="358" y="394"/>
                        <a:pt x="358" y="394"/>
                      </a:cubicBezTo>
                      <a:cubicBezTo>
                        <a:pt x="361" y="376"/>
                        <a:pt x="361" y="376"/>
                        <a:pt x="361" y="376"/>
                      </a:cubicBezTo>
                      <a:cubicBezTo>
                        <a:pt x="362" y="367"/>
                        <a:pt x="362" y="367"/>
                        <a:pt x="362" y="367"/>
                      </a:cubicBezTo>
                      <a:cubicBezTo>
                        <a:pt x="356" y="361"/>
                        <a:pt x="356" y="361"/>
                        <a:pt x="356" y="361"/>
                      </a:cubicBezTo>
                      <a:cubicBezTo>
                        <a:pt x="343" y="349"/>
                        <a:pt x="343" y="349"/>
                        <a:pt x="343" y="349"/>
                      </a:cubicBezTo>
                      <a:cubicBezTo>
                        <a:pt x="361" y="347"/>
                        <a:pt x="361" y="347"/>
                        <a:pt x="361" y="347"/>
                      </a:cubicBezTo>
                      <a:cubicBezTo>
                        <a:pt x="369" y="345"/>
                        <a:pt x="369" y="345"/>
                        <a:pt x="369" y="345"/>
                      </a:cubicBezTo>
                      <a:cubicBezTo>
                        <a:pt x="373" y="337"/>
                        <a:pt x="373" y="337"/>
                        <a:pt x="373" y="337"/>
                      </a:cubicBezTo>
                      <a:cubicBezTo>
                        <a:pt x="381" y="322"/>
                        <a:pt x="381" y="322"/>
                        <a:pt x="381" y="322"/>
                      </a:cubicBezTo>
                      <a:cubicBezTo>
                        <a:pt x="389" y="337"/>
                        <a:pt x="389" y="337"/>
                        <a:pt x="389" y="337"/>
                      </a:cubicBezTo>
                      <a:cubicBezTo>
                        <a:pt x="393" y="345"/>
                        <a:pt x="393" y="345"/>
                        <a:pt x="393" y="345"/>
                      </a:cubicBezTo>
                      <a:cubicBezTo>
                        <a:pt x="401" y="347"/>
                        <a:pt x="401" y="347"/>
                        <a:pt x="401" y="347"/>
                      </a:cubicBezTo>
                      <a:cubicBezTo>
                        <a:pt x="419" y="349"/>
                        <a:pt x="419" y="349"/>
                        <a:pt x="419" y="349"/>
                      </a:cubicBezTo>
                      <a:cubicBezTo>
                        <a:pt x="407" y="361"/>
                        <a:pt x="407" y="361"/>
                        <a:pt x="407" y="361"/>
                      </a:cubicBezTo>
                      <a:cubicBezTo>
                        <a:pt x="400" y="367"/>
                        <a:pt x="400" y="367"/>
                        <a:pt x="400" y="367"/>
                      </a:cubicBezTo>
                      <a:lnTo>
                        <a:pt x="401" y="376"/>
                      </a:lnTo>
                      <a:close/>
                      <a:moveTo>
                        <a:pt x="191" y="183"/>
                      </a:moveTo>
                      <a:cubicBezTo>
                        <a:pt x="155" y="197"/>
                        <a:pt x="129" y="233"/>
                        <a:pt x="129" y="274"/>
                      </a:cubicBezTo>
                      <a:cubicBezTo>
                        <a:pt x="129" y="283"/>
                        <a:pt x="129" y="283"/>
                        <a:pt x="129" y="283"/>
                      </a:cubicBezTo>
                      <a:cubicBezTo>
                        <a:pt x="327" y="283"/>
                        <a:pt x="327" y="283"/>
                        <a:pt x="327" y="283"/>
                      </a:cubicBezTo>
                      <a:cubicBezTo>
                        <a:pt x="327" y="274"/>
                        <a:pt x="327" y="274"/>
                        <a:pt x="327" y="274"/>
                      </a:cubicBezTo>
                      <a:cubicBezTo>
                        <a:pt x="327" y="232"/>
                        <a:pt x="300" y="197"/>
                        <a:pt x="263" y="182"/>
                      </a:cubicBezTo>
                      <a:cubicBezTo>
                        <a:pt x="282" y="170"/>
                        <a:pt x="294" y="150"/>
                        <a:pt x="294" y="126"/>
                      </a:cubicBezTo>
                      <a:cubicBezTo>
                        <a:pt x="294" y="89"/>
                        <a:pt x="264" y="59"/>
                        <a:pt x="227" y="59"/>
                      </a:cubicBezTo>
                      <a:cubicBezTo>
                        <a:pt x="190" y="59"/>
                        <a:pt x="160" y="89"/>
                        <a:pt x="160" y="126"/>
                      </a:cubicBezTo>
                      <a:cubicBezTo>
                        <a:pt x="160" y="150"/>
                        <a:pt x="172" y="171"/>
                        <a:pt x="191" y="183"/>
                      </a:cubicBezTo>
                      <a:close/>
                      <a:moveTo>
                        <a:pt x="309" y="266"/>
                      </a:moveTo>
                      <a:cubicBezTo>
                        <a:pt x="147" y="266"/>
                        <a:pt x="147" y="266"/>
                        <a:pt x="147" y="266"/>
                      </a:cubicBezTo>
                      <a:cubicBezTo>
                        <a:pt x="151" y="225"/>
                        <a:pt x="186" y="193"/>
                        <a:pt x="228" y="193"/>
                      </a:cubicBezTo>
                      <a:cubicBezTo>
                        <a:pt x="270" y="193"/>
                        <a:pt x="304" y="225"/>
                        <a:pt x="309" y="266"/>
                      </a:cubicBezTo>
                      <a:close/>
                      <a:moveTo>
                        <a:pt x="227" y="77"/>
                      </a:moveTo>
                      <a:cubicBezTo>
                        <a:pt x="254" y="77"/>
                        <a:pt x="276" y="99"/>
                        <a:pt x="276" y="126"/>
                      </a:cubicBezTo>
                      <a:cubicBezTo>
                        <a:pt x="276" y="153"/>
                        <a:pt x="254" y="175"/>
                        <a:pt x="227" y="175"/>
                      </a:cubicBezTo>
                      <a:cubicBezTo>
                        <a:pt x="200" y="175"/>
                        <a:pt x="177" y="153"/>
                        <a:pt x="177" y="126"/>
                      </a:cubicBezTo>
                      <a:cubicBezTo>
                        <a:pt x="177" y="99"/>
                        <a:pt x="200" y="77"/>
                        <a:pt x="227" y="77"/>
                      </a:cubicBezTo>
                      <a:close/>
                      <a:moveTo>
                        <a:pt x="236" y="46"/>
                      </a:moveTo>
                      <a:cubicBezTo>
                        <a:pt x="218" y="46"/>
                        <a:pt x="218" y="46"/>
                        <a:pt x="218" y="46"/>
                      </a:cubicBezTo>
                      <a:cubicBezTo>
                        <a:pt x="218" y="0"/>
                        <a:pt x="218" y="0"/>
                        <a:pt x="218" y="0"/>
                      </a:cubicBezTo>
                      <a:cubicBezTo>
                        <a:pt x="236" y="0"/>
                        <a:pt x="236" y="0"/>
                        <a:pt x="236" y="0"/>
                      </a:cubicBezTo>
                      <a:lnTo>
                        <a:pt x="236" y="46"/>
                      </a:lnTo>
                      <a:close/>
                      <a:moveTo>
                        <a:pt x="290" y="75"/>
                      </a:moveTo>
                      <a:cubicBezTo>
                        <a:pt x="277" y="63"/>
                        <a:pt x="277" y="63"/>
                        <a:pt x="277" y="63"/>
                      </a:cubicBezTo>
                      <a:cubicBezTo>
                        <a:pt x="310" y="31"/>
                        <a:pt x="310" y="31"/>
                        <a:pt x="310" y="31"/>
                      </a:cubicBezTo>
                      <a:cubicBezTo>
                        <a:pt x="322" y="43"/>
                        <a:pt x="322" y="43"/>
                        <a:pt x="322" y="43"/>
                      </a:cubicBezTo>
                      <a:lnTo>
                        <a:pt x="290" y="75"/>
                      </a:lnTo>
                      <a:close/>
                      <a:moveTo>
                        <a:pt x="307" y="117"/>
                      </a:moveTo>
                      <a:cubicBezTo>
                        <a:pt x="353" y="117"/>
                        <a:pt x="353" y="117"/>
                        <a:pt x="353" y="117"/>
                      </a:cubicBezTo>
                      <a:cubicBezTo>
                        <a:pt x="353" y="135"/>
                        <a:pt x="353" y="135"/>
                        <a:pt x="353" y="135"/>
                      </a:cubicBezTo>
                      <a:cubicBezTo>
                        <a:pt x="307" y="135"/>
                        <a:pt x="307" y="135"/>
                        <a:pt x="307" y="135"/>
                      </a:cubicBezTo>
                      <a:lnTo>
                        <a:pt x="307" y="117"/>
                      </a:lnTo>
                      <a:close/>
                      <a:moveTo>
                        <a:pt x="164" y="75"/>
                      </a:moveTo>
                      <a:cubicBezTo>
                        <a:pt x="132" y="43"/>
                        <a:pt x="132" y="43"/>
                        <a:pt x="132" y="43"/>
                      </a:cubicBezTo>
                      <a:cubicBezTo>
                        <a:pt x="144" y="31"/>
                        <a:pt x="144" y="31"/>
                        <a:pt x="144" y="31"/>
                      </a:cubicBezTo>
                      <a:cubicBezTo>
                        <a:pt x="176" y="63"/>
                        <a:pt x="176" y="63"/>
                        <a:pt x="176" y="63"/>
                      </a:cubicBezTo>
                      <a:lnTo>
                        <a:pt x="164" y="75"/>
                      </a:lnTo>
                      <a:close/>
                      <a:moveTo>
                        <a:pt x="146" y="135"/>
                      </a:moveTo>
                      <a:cubicBezTo>
                        <a:pt x="101" y="135"/>
                        <a:pt x="101" y="135"/>
                        <a:pt x="101" y="135"/>
                      </a:cubicBezTo>
                      <a:cubicBezTo>
                        <a:pt x="101" y="117"/>
                        <a:pt x="101" y="117"/>
                        <a:pt x="101" y="117"/>
                      </a:cubicBezTo>
                      <a:cubicBezTo>
                        <a:pt x="146" y="117"/>
                        <a:pt x="146" y="117"/>
                        <a:pt x="146" y="117"/>
                      </a:cubicBezTo>
                      <a:lnTo>
                        <a:pt x="146" y="13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48" name="Group 155"/>
              <p:cNvGrpSpPr/>
              <p:nvPr/>
            </p:nvGrpSpPr>
            <p:grpSpPr>
              <a:xfrm>
                <a:off x="6285852" y="2690243"/>
                <a:ext cx="2985464" cy="2199954"/>
                <a:chOff x="6838152" y="1210054"/>
                <a:chExt cx="2985464" cy="2199954"/>
              </a:xfrm>
            </p:grpSpPr>
            <p:sp>
              <p:nvSpPr>
                <p:cNvPr id="458" name="Rectangle 457"/>
                <p:cNvSpPr/>
                <p:nvPr/>
              </p:nvSpPr>
              <p:spPr>
                <a:xfrm>
                  <a:off x="6860134" y="1210054"/>
                  <a:ext cx="2400016" cy="307777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r>
                    <a:rPr lang="te-IN" sz="1400" b="1" dirty="0">
                      <a:ln w="0">
                        <a:noFill/>
                      </a:ln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Open Sans" panose="020B0606030504020204" pitchFamily="34" charset="0"/>
                      <a:ea typeface="Open Sans" panose="020B0606030504020204" pitchFamily="34" charset="0"/>
                      <a:cs typeface="Open Sans" panose="020B0606030504020204" pitchFamily="34" charset="0"/>
                    </a:rPr>
                    <a:t>జననం తర్వాత కారకాలు </a:t>
                  </a:r>
                  <a:endParaRPr lang="en-US" sz="1400" b="1" dirty="0">
                    <a:ln w="0"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459" name="TextBox 458"/>
                <p:cNvSpPr txBox="1"/>
                <p:nvPr/>
              </p:nvSpPr>
              <p:spPr>
                <a:xfrm>
                  <a:off x="6838152" y="1563349"/>
                  <a:ext cx="2985464" cy="184665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te-IN" sz="1400" dirty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Open Sans" panose="020B0606030504020204" pitchFamily="34" charset="0"/>
                      <a:ea typeface="Open Sans" panose="020B0606030504020204" pitchFamily="34" charset="0"/>
                      <a:cs typeface="Open Sans" panose="020B0606030504020204" pitchFamily="34" charset="0"/>
                    </a:rPr>
                    <a:t>జననం తర్వాత గాయాలు, తల గాయాలు, సీసం విష ప్రభావం, మూర్ఛ, మెదడు వాపు  లేదా మెనింజైటిస్ వంటి పరిస్థితులతో పుట్టిన పిల్లల్లో మెదడు ప్రభావితమై, అభ్యాస లోపాలు  కలిగే అవకాశం ఉంటుంది.</a:t>
                  </a:r>
                  <a:endParaRPr lang="en-US" sz="14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  <a:p>
                  <a:endParaRPr lang="en-US" sz="16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</p:grpSp>
          <p:grpSp>
            <p:nvGrpSpPr>
              <p:cNvPr id="449" name="Group 158"/>
              <p:cNvGrpSpPr/>
              <p:nvPr/>
            </p:nvGrpSpPr>
            <p:grpSpPr>
              <a:xfrm>
                <a:off x="3932976" y="5041708"/>
                <a:ext cx="4314441" cy="1306376"/>
                <a:chOff x="5574841" y="2238216"/>
                <a:chExt cx="4314441" cy="1306376"/>
              </a:xfrm>
            </p:grpSpPr>
            <p:sp>
              <p:nvSpPr>
                <p:cNvPr id="456" name="Rectangle 455"/>
                <p:cNvSpPr/>
                <p:nvPr/>
              </p:nvSpPr>
              <p:spPr>
                <a:xfrm>
                  <a:off x="5851797" y="2238216"/>
                  <a:ext cx="2911374" cy="307777"/>
                </a:xfrm>
                <a:prstGeom prst="rect">
                  <a:avLst/>
                </a:prstGeom>
                <a:noFill/>
              </p:spPr>
              <p:txBody>
                <a:bodyPr wrap="none" lIns="91440" tIns="45720" rIns="91440" bIns="45720">
                  <a:spAutoFit/>
                </a:bodyPr>
                <a:lstStyle/>
                <a:p>
                  <a:r>
                    <a:rPr lang="te-IN" sz="1400" b="1" dirty="0">
                      <a:ln w="0">
                        <a:noFill/>
                      </a:ln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Open Sans" panose="020B0606030504020204" pitchFamily="34" charset="0"/>
                      <a:ea typeface="Open Sans" panose="020B0606030504020204" pitchFamily="34" charset="0"/>
                      <a:cs typeface="Open Sans" panose="020B0606030504020204" pitchFamily="34" charset="0"/>
                    </a:rPr>
                    <a:t>జన్యు సంబంధ ప్రభావకారకాలు</a:t>
                  </a:r>
                  <a:endParaRPr lang="en-US" sz="1400" b="1" dirty="0">
                    <a:ln w="0">
                      <a:noFill/>
                    </a:ln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endParaRPr>
                </a:p>
              </p:txBody>
            </p:sp>
            <p:sp>
              <p:nvSpPr>
                <p:cNvPr id="457" name="TextBox 456"/>
                <p:cNvSpPr txBox="1"/>
                <p:nvPr/>
              </p:nvSpPr>
              <p:spPr>
                <a:xfrm>
                  <a:off x="5574841" y="2590485"/>
                  <a:ext cx="4314441" cy="9541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te-IN" sz="1400" dirty="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latin typeface="Open Sans" panose="020B0606030504020204" pitchFamily="34" charset="0"/>
                      <a:ea typeface="Open Sans" panose="020B0606030504020204" pitchFamily="34" charset="0"/>
                      <a:cs typeface="Open Sans" panose="020B0606030504020204" pitchFamily="34" charset="0"/>
                    </a:rPr>
                    <a:t>జీన్స్ గురించి స్పష్టంగా తెలియకపోయినా, తల్లిదండ్రులు లేదా దగ్గరి కుటుంబ సభ్యుల్లో ఎవరికైనా అభ్యాస ఇబ్బందులు ఉన్నాయని చెప్పడం అసాధారణం కాదు.</a:t>
                  </a:r>
                </a:p>
              </p:txBody>
            </p:sp>
          </p:grpSp>
        </p:grpSp>
        <p:sp>
          <p:nvSpPr>
            <p:cNvPr id="493" name="TextBox 492"/>
            <p:cNvSpPr txBox="1"/>
            <p:nvPr/>
          </p:nvSpPr>
          <p:spPr>
            <a:xfrm>
              <a:off x="9518574" y="2811023"/>
              <a:ext cx="2335576" cy="397031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te-IN" sz="1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అభ్యాస లోపాలకు ఒక ఖచ్చితమైన కారణమంటూ లేదు.</a:t>
              </a:r>
              <a:endParaRPr lang="en-GB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algn="ctr"/>
              <a:r>
                <a:rPr lang="en-US" sz="1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</a:p>
            <a:p>
              <a:pPr algn="ctr"/>
              <a:r>
                <a:rPr lang="te-IN" sz="1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సురక్షితమైన, ఆరోగ్యకరమైన గర్భధారణ మరియు పుట్టిన తర్వాత సరైన సంరక్షణ ద్వారా వల్ల బిడ్డ ఆరోగ్యంగా పెరుగుతుంది.</a:t>
              </a:r>
            </a:p>
            <a:p>
              <a:pPr algn="ctr"/>
              <a:r>
                <a:rPr lang="en-US" sz="1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</a:p>
            <a:p>
              <a:pPr algn="ctr"/>
              <a:r>
                <a:rPr lang="te-IN" sz="14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బిడ్డకు తన నేర్చుకునే పరిమితులతో ఉన్నప్పటికీ, ఆనందకరమైన జీవితాన్ని గడపడానికి చాలా చేయవచ్చు.</a:t>
              </a:r>
              <a:endPara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pic>
          <p:nvPicPr>
            <p:cNvPr id="50" name="Picture 49" descr="ND Logo + Tag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6621" y="6120064"/>
              <a:ext cx="1219200" cy="5371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7085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0" y="0"/>
            <a:ext cx="11706726" cy="6621152"/>
            <a:chOff x="0" y="0"/>
            <a:chExt cx="11706726" cy="6621152"/>
          </a:xfrm>
        </p:grpSpPr>
        <p:sp>
          <p:nvSpPr>
            <p:cNvPr id="38" name="Freeform 17"/>
            <p:cNvSpPr>
              <a:spLocks/>
            </p:cNvSpPr>
            <p:nvPr/>
          </p:nvSpPr>
          <p:spPr bwMode="auto">
            <a:xfrm>
              <a:off x="0" y="364455"/>
              <a:ext cx="3994038" cy="2272398"/>
            </a:xfrm>
            <a:custGeom>
              <a:avLst/>
              <a:gdLst>
                <a:gd name="T0" fmla="*/ 1430 w 1430"/>
                <a:gd name="T1" fmla="*/ 0 h 660"/>
                <a:gd name="T2" fmla="*/ 1267 w 1430"/>
                <a:gd name="T3" fmla="*/ 334 h 660"/>
                <a:gd name="T4" fmla="*/ 1253 w 1430"/>
                <a:gd name="T5" fmla="*/ 358 h 660"/>
                <a:gd name="T6" fmla="*/ 1247 w 1430"/>
                <a:gd name="T7" fmla="*/ 367 h 660"/>
                <a:gd name="T8" fmla="*/ 1174 w 1430"/>
                <a:gd name="T9" fmla="*/ 422 h 660"/>
                <a:gd name="T10" fmla="*/ 1140 w 1430"/>
                <a:gd name="T11" fmla="*/ 427 h 660"/>
                <a:gd name="T12" fmla="*/ 1121 w 1430"/>
                <a:gd name="T13" fmla="*/ 427 h 660"/>
                <a:gd name="T14" fmla="*/ 141 w 1430"/>
                <a:gd name="T15" fmla="*/ 427 h 660"/>
                <a:gd name="T16" fmla="*/ 59 w 1430"/>
                <a:gd name="T17" fmla="*/ 470 h 660"/>
                <a:gd name="T18" fmla="*/ 24 w 1430"/>
                <a:gd name="T19" fmla="*/ 527 h 660"/>
                <a:gd name="T20" fmla="*/ 0 w 1430"/>
                <a:gd name="T21" fmla="*/ 660 h 660"/>
                <a:gd name="T22" fmla="*/ 0 w 1430"/>
                <a:gd name="T23" fmla="*/ 0 h 660"/>
                <a:gd name="T24" fmla="*/ 1430 w 1430"/>
                <a:gd name="T25" fmla="*/ 0 h 6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30" h="660">
                  <a:moveTo>
                    <a:pt x="1430" y="0"/>
                  </a:moveTo>
                  <a:cubicBezTo>
                    <a:pt x="1267" y="334"/>
                    <a:pt x="1267" y="334"/>
                    <a:pt x="1267" y="334"/>
                  </a:cubicBezTo>
                  <a:cubicBezTo>
                    <a:pt x="1262" y="343"/>
                    <a:pt x="1258" y="351"/>
                    <a:pt x="1253" y="358"/>
                  </a:cubicBezTo>
                  <a:cubicBezTo>
                    <a:pt x="1251" y="361"/>
                    <a:pt x="1249" y="364"/>
                    <a:pt x="1247" y="367"/>
                  </a:cubicBezTo>
                  <a:cubicBezTo>
                    <a:pt x="1227" y="394"/>
                    <a:pt x="1202" y="413"/>
                    <a:pt x="1174" y="422"/>
                  </a:cubicBezTo>
                  <a:cubicBezTo>
                    <a:pt x="1163" y="426"/>
                    <a:pt x="1151" y="427"/>
                    <a:pt x="1140" y="427"/>
                  </a:cubicBezTo>
                  <a:cubicBezTo>
                    <a:pt x="1140" y="427"/>
                    <a:pt x="1133" y="427"/>
                    <a:pt x="1121" y="427"/>
                  </a:cubicBezTo>
                  <a:cubicBezTo>
                    <a:pt x="141" y="427"/>
                    <a:pt x="141" y="427"/>
                    <a:pt x="141" y="427"/>
                  </a:cubicBezTo>
                  <a:cubicBezTo>
                    <a:pt x="114" y="427"/>
                    <a:pt x="84" y="441"/>
                    <a:pt x="59" y="470"/>
                  </a:cubicBezTo>
                  <a:cubicBezTo>
                    <a:pt x="46" y="485"/>
                    <a:pt x="33" y="504"/>
                    <a:pt x="24" y="527"/>
                  </a:cubicBezTo>
                  <a:cubicBezTo>
                    <a:pt x="9" y="562"/>
                    <a:pt x="0" y="606"/>
                    <a:pt x="0" y="66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430" y="0"/>
                  </a:lnTo>
                  <a:close/>
                </a:path>
              </a:pathLst>
            </a:custGeom>
            <a:gradFill>
              <a:gsLst>
                <a:gs pos="0">
                  <a:srgbClr val="3EDCFC"/>
                </a:gs>
                <a:gs pos="49000">
                  <a:srgbClr val="01A0D9"/>
                </a:gs>
              </a:gsLst>
              <a:lin ang="189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8"/>
            <p:cNvSpPr>
              <a:spLocks/>
            </p:cNvSpPr>
            <p:nvPr/>
          </p:nvSpPr>
          <p:spPr bwMode="auto">
            <a:xfrm>
              <a:off x="0" y="165529"/>
              <a:ext cx="4625574" cy="2272398"/>
            </a:xfrm>
            <a:custGeom>
              <a:avLst/>
              <a:gdLst>
                <a:gd name="T0" fmla="*/ 1471 w 1471"/>
                <a:gd name="T1" fmla="*/ 0 h 660"/>
                <a:gd name="T2" fmla="*/ 1303 w 1471"/>
                <a:gd name="T3" fmla="*/ 335 h 660"/>
                <a:gd name="T4" fmla="*/ 1289 w 1471"/>
                <a:gd name="T5" fmla="*/ 359 h 660"/>
                <a:gd name="T6" fmla="*/ 1282 w 1471"/>
                <a:gd name="T7" fmla="*/ 367 h 660"/>
                <a:gd name="T8" fmla="*/ 1208 w 1471"/>
                <a:gd name="T9" fmla="*/ 422 h 660"/>
                <a:gd name="T10" fmla="*/ 1172 w 1471"/>
                <a:gd name="T11" fmla="*/ 428 h 660"/>
                <a:gd name="T12" fmla="*/ 1153 w 1471"/>
                <a:gd name="T13" fmla="*/ 428 h 660"/>
                <a:gd name="T14" fmla="*/ 145 w 1471"/>
                <a:gd name="T15" fmla="*/ 428 h 660"/>
                <a:gd name="T16" fmla="*/ 61 w 1471"/>
                <a:gd name="T17" fmla="*/ 470 h 660"/>
                <a:gd name="T18" fmla="*/ 24 w 1471"/>
                <a:gd name="T19" fmla="*/ 528 h 660"/>
                <a:gd name="T20" fmla="*/ 0 w 1471"/>
                <a:gd name="T21" fmla="*/ 660 h 660"/>
                <a:gd name="T22" fmla="*/ 0 w 1471"/>
                <a:gd name="T23" fmla="*/ 0 h 660"/>
                <a:gd name="T24" fmla="*/ 1471 w 1471"/>
                <a:gd name="T25" fmla="*/ 0 h 6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1" h="660">
                  <a:moveTo>
                    <a:pt x="1471" y="0"/>
                  </a:moveTo>
                  <a:cubicBezTo>
                    <a:pt x="1303" y="335"/>
                    <a:pt x="1303" y="335"/>
                    <a:pt x="1303" y="335"/>
                  </a:cubicBezTo>
                  <a:cubicBezTo>
                    <a:pt x="1299" y="343"/>
                    <a:pt x="1294" y="351"/>
                    <a:pt x="1289" y="359"/>
                  </a:cubicBezTo>
                  <a:cubicBezTo>
                    <a:pt x="1287" y="362"/>
                    <a:pt x="1285" y="365"/>
                    <a:pt x="1282" y="367"/>
                  </a:cubicBezTo>
                  <a:cubicBezTo>
                    <a:pt x="1262" y="395"/>
                    <a:pt x="1236" y="414"/>
                    <a:pt x="1208" y="422"/>
                  </a:cubicBezTo>
                  <a:cubicBezTo>
                    <a:pt x="1197" y="426"/>
                    <a:pt x="1185" y="428"/>
                    <a:pt x="1172" y="428"/>
                  </a:cubicBezTo>
                  <a:cubicBezTo>
                    <a:pt x="1172" y="428"/>
                    <a:pt x="1166" y="428"/>
                    <a:pt x="1153" y="428"/>
                  </a:cubicBezTo>
                  <a:cubicBezTo>
                    <a:pt x="145" y="428"/>
                    <a:pt x="145" y="428"/>
                    <a:pt x="145" y="428"/>
                  </a:cubicBezTo>
                  <a:cubicBezTo>
                    <a:pt x="117" y="428"/>
                    <a:pt x="87" y="442"/>
                    <a:pt x="61" y="470"/>
                  </a:cubicBezTo>
                  <a:cubicBezTo>
                    <a:pt x="47" y="485"/>
                    <a:pt x="34" y="505"/>
                    <a:pt x="24" y="528"/>
                  </a:cubicBezTo>
                  <a:cubicBezTo>
                    <a:pt x="9" y="563"/>
                    <a:pt x="0" y="607"/>
                    <a:pt x="0" y="66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471" y="0"/>
                  </a:lnTo>
                  <a:close/>
                </a:path>
              </a:pathLst>
            </a:custGeom>
            <a:gradFill>
              <a:gsLst>
                <a:gs pos="100000">
                  <a:schemeClr val="bg1"/>
                </a:gs>
                <a:gs pos="15000">
                  <a:srgbClr val="EBFCFF"/>
                </a:gs>
              </a:gsLst>
              <a:lin ang="0" scaled="1"/>
            </a:gradFill>
            <a:ln>
              <a:noFill/>
            </a:ln>
            <a:effectLst>
              <a:outerShdw blurRad="203200" dist="38100" dir="2700000" algn="tl" rotWithShape="0">
                <a:prstClr val="black">
                  <a:alpha val="1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9"/>
            <p:cNvSpPr>
              <a:spLocks/>
            </p:cNvSpPr>
            <p:nvPr/>
          </p:nvSpPr>
          <p:spPr bwMode="auto">
            <a:xfrm>
              <a:off x="0" y="0"/>
              <a:ext cx="5169159" cy="2272398"/>
            </a:xfrm>
            <a:custGeom>
              <a:avLst/>
              <a:gdLst>
                <a:gd name="T0" fmla="*/ 1504 w 1504"/>
                <a:gd name="T1" fmla="*/ 0 h 660"/>
                <a:gd name="T2" fmla="*/ 1333 w 1504"/>
                <a:gd name="T3" fmla="*/ 335 h 660"/>
                <a:gd name="T4" fmla="*/ 1318 w 1504"/>
                <a:gd name="T5" fmla="*/ 359 h 660"/>
                <a:gd name="T6" fmla="*/ 1312 w 1504"/>
                <a:gd name="T7" fmla="*/ 367 h 660"/>
                <a:gd name="T8" fmla="*/ 1236 w 1504"/>
                <a:gd name="T9" fmla="*/ 422 h 660"/>
                <a:gd name="T10" fmla="*/ 1199 w 1504"/>
                <a:gd name="T11" fmla="*/ 428 h 660"/>
                <a:gd name="T12" fmla="*/ 1180 w 1504"/>
                <a:gd name="T13" fmla="*/ 428 h 660"/>
                <a:gd name="T14" fmla="*/ 148 w 1504"/>
                <a:gd name="T15" fmla="*/ 428 h 660"/>
                <a:gd name="T16" fmla="*/ 62 w 1504"/>
                <a:gd name="T17" fmla="*/ 470 h 660"/>
                <a:gd name="T18" fmla="*/ 25 w 1504"/>
                <a:gd name="T19" fmla="*/ 528 h 660"/>
                <a:gd name="T20" fmla="*/ 0 w 1504"/>
                <a:gd name="T21" fmla="*/ 660 h 660"/>
                <a:gd name="T22" fmla="*/ 0 w 1504"/>
                <a:gd name="T23" fmla="*/ 0 h 660"/>
                <a:gd name="T24" fmla="*/ 1504 w 1504"/>
                <a:gd name="T25" fmla="*/ 0 h 6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4" h="660">
                  <a:moveTo>
                    <a:pt x="1504" y="0"/>
                  </a:moveTo>
                  <a:cubicBezTo>
                    <a:pt x="1333" y="335"/>
                    <a:pt x="1333" y="335"/>
                    <a:pt x="1333" y="335"/>
                  </a:cubicBezTo>
                  <a:cubicBezTo>
                    <a:pt x="1328" y="343"/>
                    <a:pt x="1323" y="351"/>
                    <a:pt x="1318" y="359"/>
                  </a:cubicBezTo>
                  <a:cubicBezTo>
                    <a:pt x="1316" y="362"/>
                    <a:pt x="1314" y="365"/>
                    <a:pt x="1312" y="367"/>
                  </a:cubicBezTo>
                  <a:cubicBezTo>
                    <a:pt x="1291" y="395"/>
                    <a:pt x="1264" y="414"/>
                    <a:pt x="1236" y="422"/>
                  </a:cubicBezTo>
                  <a:cubicBezTo>
                    <a:pt x="1224" y="426"/>
                    <a:pt x="1212" y="428"/>
                    <a:pt x="1199" y="428"/>
                  </a:cubicBezTo>
                  <a:cubicBezTo>
                    <a:pt x="1199" y="428"/>
                    <a:pt x="1192" y="428"/>
                    <a:pt x="1180" y="428"/>
                  </a:cubicBezTo>
                  <a:cubicBezTo>
                    <a:pt x="148" y="428"/>
                    <a:pt x="148" y="428"/>
                    <a:pt x="148" y="428"/>
                  </a:cubicBezTo>
                  <a:cubicBezTo>
                    <a:pt x="120" y="428"/>
                    <a:pt x="89" y="442"/>
                    <a:pt x="62" y="470"/>
                  </a:cubicBezTo>
                  <a:cubicBezTo>
                    <a:pt x="48" y="485"/>
                    <a:pt x="35" y="505"/>
                    <a:pt x="25" y="528"/>
                  </a:cubicBezTo>
                  <a:cubicBezTo>
                    <a:pt x="10" y="563"/>
                    <a:pt x="0" y="607"/>
                    <a:pt x="0" y="66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504" y="0"/>
                  </a:lnTo>
                  <a:close/>
                </a:path>
              </a:pathLst>
            </a:custGeom>
            <a:gradFill>
              <a:gsLst>
                <a:gs pos="100000">
                  <a:srgbClr val="3EDCFC"/>
                </a:gs>
                <a:gs pos="7000">
                  <a:srgbClr val="01A0D9"/>
                </a:gs>
              </a:gsLst>
              <a:lin ang="16200000" scaled="1"/>
            </a:gra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75437" y="420549"/>
              <a:ext cx="2704587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en-US" sz="2800" spc="200" dirty="0">
                  <a:ln w="0">
                    <a:noFill/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SLD  </a:t>
              </a:r>
              <a:r>
                <a:rPr lang="te-IN" sz="2800" spc="200" dirty="0">
                  <a:ln w="0">
                    <a:noFill/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లోని రకాలు</a:t>
              </a:r>
              <a:endParaRPr lang="en-US" sz="2800" cap="none" spc="200" dirty="0">
                <a:ln w="0">
                  <a:noFill/>
                </a:ln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  <p:grpSp>
          <p:nvGrpSpPr>
            <p:cNvPr id="2" name="Group 67"/>
            <p:cNvGrpSpPr/>
            <p:nvPr/>
          </p:nvGrpSpPr>
          <p:grpSpPr>
            <a:xfrm>
              <a:off x="1291774" y="2414064"/>
              <a:ext cx="1722558" cy="1913150"/>
              <a:chOff x="1673837" y="2603456"/>
              <a:chExt cx="2126799" cy="2362118"/>
            </a:xfrm>
          </p:grpSpPr>
          <p:sp>
            <p:nvSpPr>
              <p:cNvPr id="58" name="Freeform 15"/>
              <p:cNvSpPr>
                <a:spLocks/>
              </p:cNvSpPr>
              <p:nvPr/>
            </p:nvSpPr>
            <p:spPr bwMode="auto">
              <a:xfrm>
                <a:off x="1673837" y="2603456"/>
                <a:ext cx="2126799" cy="2124618"/>
              </a:xfrm>
              <a:custGeom>
                <a:avLst/>
                <a:gdLst>
                  <a:gd name="T0" fmla="*/ 77 w 1235"/>
                  <a:gd name="T1" fmla="*/ 478 h 1234"/>
                  <a:gd name="T2" fmla="*/ 479 w 1235"/>
                  <a:gd name="T3" fmla="*/ 76 h 1234"/>
                  <a:gd name="T4" fmla="*/ 756 w 1235"/>
                  <a:gd name="T5" fmla="*/ 76 h 1234"/>
                  <a:gd name="T6" fmla="*/ 1158 w 1235"/>
                  <a:gd name="T7" fmla="*/ 478 h 1234"/>
                  <a:gd name="T8" fmla="*/ 1158 w 1235"/>
                  <a:gd name="T9" fmla="*/ 756 h 1234"/>
                  <a:gd name="T10" fmla="*/ 756 w 1235"/>
                  <a:gd name="T11" fmla="*/ 1158 h 1234"/>
                  <a:gd name="T12" fmla="*/ 479 w 1235"/>
                  <a:gd name="T13" fmla="*/ 1158 h 1234"/>
                  <a:gd name="T14" fmla="*/ 77 w 1235"/>
                  <a:gd name="T15" fmla="*/ 756 h 1234"/>
                  <a:gd name="T16" fmla="*/ 77 w 1235"/>
                  <a:gd name="T17" fmla="*/ 478 h 1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35" h="1234">
                    <a:moveTo>
                      <a:pt x="77" y="478"/>
                    </a:moveTo>
                    <a:cubicBezTo>
                      <a:pt x="479" y="76"/>
                      <a:pt x="479" y="76"/>
                      <a:pt x="479" y="76"/>
                    </a:cubicBezTo>
                    <a:cubicBezTo>
                      <a:pt x="555" y="0"/>
                      <a:pt x="679" y="0"/>
                      <a:pt x="756" y="76"/>
                    </a:cubicBezTo>
                    <a:cubicBezTo>
                      <a:pt x="1158" y="478"/>
                      <a:pt x="1158" y="478"/>
                      <a:pt x="1158" y="478"/>
                    </a:cubicBezTo>
                    <a:cubicBezTo>
                      <a:pt x="1235" y="555"/>
                      <a:pt x="1235" y="679"/>
                      <a:pt x="1158" y="756"/>
                    </a:cubicBezTo>
                    <a:cubicBezTo>
                      <a:pt x="756" y="1158"/>
                      <a:pt x="756" y="1158"/>
                      <a:pt x="756" y="1158"/>
                    </a:cubicBezTo>
                    <a:cubicBezTo>
                      <a:pt x="679" y="1234"/>
                      <a:pt x="555" y="1234"/>
                      <a:pt x="479" y="1158"/>
                    </a:cubicBezTo>
                    <a:cubicBezTo>
                      <a:pt x="77" y="756"/>
                      <a:pt x="77" y="756"/>
                      <a:pt x="77" y="756"/>
                    </a:cubicBezTo>
                    <a:cubicBezTo>
                      <a:pt x="0" y="679"/>
                      <a:pt x="0" y="555"/>
                      <a:pt x="77" y="478"/>
                    </a:cubicBezTo>
                    <a:close/>
                  </a:path>
                </a:pathLst>
              </a:custGeom>
              <a:solidFill>
                <a:schemeClr val="bg1"/>
              </a:solidFill>
              <a:ln w="76200" cap="flat">
                <a:gradFill>
                  <a:gsLst>
                    <a:gs pos="0">
                      <a:srgbClr val="02A1D9"/>
                    </a:gs>
                    <a:gs pos="100000">
                      <a:srgbClr val="38D6F8"/>
                    </a:gs>
                  </a:gsLst>
                  <a:lin ang="5400000" scaled="1"/>
                </a:gradFill>
                <a:prstDash val="solid"/>
                <a:miter lim="800000"/>
                <a:headEnd/>
                <a:tailEnd/>
              </a:ln>
              <a:effectLst>
                <a:outerShdw blurRad="203200" dist="38100" dir="2700000" algn="tl" rotWithShape="0">
                  <a:prstClr val="black">
                    <a:alpha val="10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" name="Freeform 16"/>
              <p:cNvSpPr>
                <a:spLocks/>
              </p:cNvSpPr>
              <p:nvPr/>
            </p:nvSpPr>
            <p:spPr bwMode="auto">
              <a:xfrm>
                <a:off x="1673837" y="2838775"/>
                <a:ext cx="2126799" cy="2126799"/>
              </a:xfrm>
              <a:custGeom>
                <a:avLst/>
                <a:gdLst>
                  <a:gd name="T0" fmla="*/ 77 w 1235"/>
                  <a:gd name="T1" fmla="*/ 479 h 1235"/>
                  <a:gd name="T2" fmla="*/ 479 w 1235"/>
                  <a:gd name="T3" fmla="*/ 77 h 1235"/>
                  <a:gd name="T4" fmla="*/ 756 w 1235"/>
                  <a:gd name="T5" fmla="*/ 77 h 1235"/>
                  <a:gd name="T6" fmla="*/ 1158 w 1235"/>
                  <a:gd name="T7" fmla="*/ 479 h 1235"/>
                  <a:gd name="T8" fmla="*/ 1158 w 1235"/>
                  <a:gd name="T9" fmla="*/ 756 h 1235"/>
                  <a:gd name="T10" fmla="*/ 756 w 1235"/>
                  <a:gd name="T11" fmla="*/ 1158 h 1235"/>
                  <a:gd name="T12" fmla="*/ 479 w 1235"/>
                  <a:gd name="T13" fmla="*/ 1158 h 1235"/>
                  <a:gd name="T14" fmla="*/ 77 w 1235"/>
                  <a:gd name="T15" fmla="*/ 756 h 1235"/>
                  <a:gd name="T16" fmla="*/ 77 w 1235"/>
                  <a:gd name="T17" fmla="*/ 479 h 12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35" h="1235">
                    <a:moveTo>
                      <a:pt x="77" y="479"/>
                    </a:moveTo>
                    <a:cubicBezTo>
                      <a:pt x="479" y="77"/>
                      <a:pt x="479" y="77"/>
                      <a:pt x="479" y="77"/>
                    </a:cubicBezTo>
                    <a:cubicBezTo>
                      <a:pt x="555" y="0"/>
                      <a:pt x="679" y="0"/>
                      <a:pt x="756" y="77"/>
                    </a:cubicBezTo>
                    <a:cubicBezTo>
                      <a:pt x="1158" y="479"/>
                      <a:pt x="1158" y="479"/>
                      <a:pt x="1158" y="479"/>
                    </a:cubicBezTo>
                    <a:cubicBezTo>
                      <a:pt x="1235" y="555"/>
                      <a:pt x="1235" y="679"/>
                      <a:pt x="1158" y="756"/>
                    </a:cubicBezTo>
                    <a:cubicBezTo>
                      <a:pt x="756" y="1158"/>
                      <a:pt x="756" y="1158"/>
                      <a:pt x="756" y="1158"/>
                    </a:cubicBezTo>
                    <a:cubicBezTo>
                      <a:pt x="679" y="1235"/>
                      <a:pt x="555" y="1235"/>
                      <a:pt x="479" y="1158"/>
                    </a:cubicBezTo>
                    <a:cubicBezTo>
                      <a:pt x="77" y="756"/>
                      <a:pt x="77" y="756"/>
                      <a:pt x="77" y="756"/>
                    </a:cubicBezTo>
                    <a:cubicBezTo>
                      <a:pt x="0" y="679"/>
                      <a:pt x="0" y="555"/>
                      <a:pt x="77" y="479"/>
                    </a:cubicBezTo>
                    <a:close/>
                  </a:path>
                </a:pathLst>
              </a:cu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>
                <a:noFill/>
              </a:ln>
              <a:effectLst>
                <a:innerShdw blurRad="177800" dist="38100">
                  <a:prstClr val="black">
                    <a:alpha val="22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3" name="Freeform 29"/>
              <p:cNvSpPr>
                <a:spLocks noEditPoints="1"/>
              </p:cNvSpPr>
              <p:nvPr/>
            </p:nvSpPr>
            <p:spPr bwMode="auto">
              <a:xfrm>
                <a:off x="2397844" y="3543997"/>
                <a:ext cx="678784" cy="716354"/>
              </a:xfrm>
              <a:custGeom>
                <a:avLst/>
                <a:gdLst>
                  <a:gd name="T0" fmla="*/ 201 w 456"/>
                  <a:gd name="T1" fmla="*/ 370 h 481"/>
                  <a:gd name="T2" fmla="*/ 174 w 456"/>
                  <a:gd name="T3" fmla="*/ 481 h 481"/>
                  <a:gd name="T4" fmla="*/ 271 w 456"/>
                  <a:gd name="T5" fmla="*/ 420 h 481"/>
                  <a:gd name="T6" fmla="*/ 259 w 456"/>
                  <a:gd name="T7" fmla="*/ 408 h 481"/>
                  <a:gd name="T8" fmla="*/ 259 w 456"/>
                  <a:gd name="T9" fmla="*/ 449 h 481"/>
                  <a:gd name="T10" fmla="*/ 220 w 456"/>
                  <a:gd name="T11" fmla="*/ 437 h 481"/>
                  <a:gd name="T12" fmla="*/ 203 w 456"/>
                  <a:gd name="T13" fmla="*/ 414 h 481"/>
                  <a:gd name="T14" fmla="*/ 204 w 456"/>
                  <a:gd name="T15" fmla="*/ 386 h 481"/>
                  <a:gd name="T16" fmla="*/ 228 w 456"/>
                  <a:gd name="T17" fmla="*/ 354 h 481"/>
                  <a:gd name="T18" fmla="*/ 252 w 456"/>
                  <a:gd name="T19" fmla="*/ 386 h 481"/>
                  <a:gd name="T20" fmla="*/ 149 w 456"/>
                  <a:gd name="T21" fmla="*/ 338 h 481"/>
                  <a:gd name="T22" fmla="*/ 51 w 456"/>
                  <a:gd name="T23" fmla="*/ 330 h 481"/>
                  <a:gd name="T24" fmla="*/ 28 w 456"/>
                  <a:gd name="T25" fmla="*/ 426 h 481"/>
                  <a:gd name="T26" fmla="*/ 111 w 456"/>
                  <a:gd name="T27" fmla="*/ 374 h 481"/>
                  <a:gd name="T28" fmla="*/ 98 w 456"/>
                  <a:gd name="T29" fmla="*/ 394 h 481"/>
                  <a:gd name="T30" fmla="*/ 66 w 456"/>
                  <a:gd name="T31" fmla="*/ 386 h 481"/>
                  <a:gd name="T32" fmla="*/ 55 w 456"/>
                  <a:gd name="T33" fmla="*/ 367 h 481"/>
                  <a:gd name="T34" fmla="*/ 54 w 456"/>
                  <a:gd name="T35" fmla="*/ 347 h 481"/>
                  <a:gd name="T36" fmla="*/ 74 w 456"/>
                  <a:gd name="T37" fmla="*/ 322 h 481"/>
                  <a:gd name="T38" fmla="*/ 95 w 456"/>
                  <a:gd name="T39" fmla="*/ 347 h 481"/>
                  <a:gd name="T40" fmla="*/ 93 w 456"/>
                  <a:gd name="T41" fmla="*/ 367 h 481"/>
                  <a:gd name="T42" fmla="*/ 404 w 456"/>
                  <a:gd name="T43" fmla="*/ 330 h 481"/>
                  <a:gd name="T44" fmla="*/ 306 w 456"/>
                  <a:gd name="T45" fmla="*/ 338 h 481"/>
                  <a:gd name="T46" fmla="*/ 381 w 456"/>
                  <a:gd name="T47" fmla="*/ 400 h 481"/>
                  <a:gd name="T48" fmla="*/ 456 w 456"/>
                  <a:gd name="T49" fmla="*/ 338 h 481"/>
                  <a:gd name="T50" fmla="*/ 389 w 456"/>
                  <a:gd name="T51" fmla="*/ 386 h 481"/>
                  <a:gd name="T52" fmla="*/ 358 w 456"/>
                  <a:gd name="T53" fmla="*/ 394 h 481"/>
                  <a:gd name="T54" fmla="*/ 356 w 456"/>
                  <a:gd name="T55" fmla="*/ 361 h 481"/>
                  <a:gd name="T56" fmla="*/ 369 w 456"/>
                  <a:gd name="T57" fmla="*/ 345 h 481"/>
                  <a:gd name="T58" fmla="*/ 389 w 456"/>
                  <a:gd name="T59" fmla="*/ 337 h 481"/>
                  <a:gd name="T60" fmla="*/ 419 w 456"/>
                  <a:gd name="T61" fmla="*/ 349 h 481"/>
                  <a:gd name="T62" fmla="*/ 401 w 456"/>
                  <a:gd name="T63" fmla="*/ 376 h 481"/>
                  <a:gd name="T64" fmla="*/ 129 w 456"/>
                  <a:gd name="T65" fmla="*/ 283 h 481"/>
                  <a:gd name="T66" fmla="*/ 263 w 456"/>
                  <a:gd name="T67" fmla="*/ 182 h 481"/>
                  <a:gd name="T68" fmla="*/ 160 w 456"/>
                  <a:gd name="T69" fmla="*/ 126 h 481"/>
                  <a:gd name="T70" fmla="*/ 147 w 456"/>
                  <a:gd name="T71" fmla="*/ 266 h 481"/>
                  <a:gd name="T72" fmla="*/ 227 w 456"/>
                  <a:gd name="T73" fmla="*/ 77 h 481"/>
                  <a:gd name="T74" fmla="*/ 177 w 456"/>
                  <a:gd name="T75" fmla="*/ 126 h 481"/>
                  <a:gd name="T76" fmla="*/ 218 w 456"/>
                  <a:gd name="T77" fmla="*/ 46 h 481"/>
                  <a:gd name="T78" fmla="*/ 236 w 456"/>
                  <a:gd name="T79" fmla="*/ 46 h 481"/>
                  <a:gd name="T80" fmla="*/ 310 w 456"/>
                  <a:gd name="T81" fmla="*/ 31 h 481"/>
                  <a:gd name="T82" fmla="*/ 307 w 456"/>
                  <a:gd name="T83" fmla="*/ 117 h 481"/>
                  <a:gd name="T84" fmla="*/ 307 w 456"/>
                  <a:gd name="T85" fmla="*/ 135 h 481"/>
                  <a:gd name="T86" fmla="*/ 132 w 456"/>
                  <a:gd name="T87" fmla="*/ 43 h 481"/>
                  <a:gd name="T88" fmla="*/ 164 w 456"/>
                  <a:gd name="T89" fmla="*/ 75 h 481"/>
                  <a:gd name="T90" fmla="*/ 101 w 456"/>
                  <a:gd name="T91" fmla="*/ 117 h 4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456" h="481">
                    <a:moveTo>
                      <a:pt x="254" y="370"/>
                    </a:moveTo>
                    <a:cubicBezTo>
                      <a:pt x="228" y="316"/>
                      <a:pt x="228" y="316"/>
                      <a:pt x="228" y="316"/>
                    </a:cubicBezTo>
                    <a:cubicBezTo>
                      <a:pt x="201" y="370"/>
                      <a:pt x="201" y="370"/>
                      <a:pt x="201" y="370"/>
                    </a:cubicBezTo>
                    <a:cubicBezTo>
                      <a:pt x="141" y="379"/>
                      <a:pt x="141" y="379"/>
                      <a:pt x="141" y="379"/>
                    </a:cubicBezTo>
                    <a:cubicBezTo>
                      <a:pt x="185" y="420"/>
                      <a:pt x="185" y="420"/>
                      <a:pt x="185" y="420"/>
                    </a:cubicBezTo>
                    <a:cubicBezTo>
                      <a:pt x="174" y="481"/>
                      <a:pt x="174" y="481"/>
                      <a:pt x="174" y="481"/>
                    </a:cubicBezTo>
                    <a:cubicBezTo>
                      <a:pt x="228" y="451"/>
                      <a:pt x="228" y="451"/>
                      <a:pt x="228" y="451"/>
                    </a:cubicBezTo>
                    <a:cubicBezTo>
                      <a:pt x="281" y="481"/>
                      <a:pt x="281" y="481"/>
                      <a:pt x="281" y="481"/>
                    </a:cubicBezTo>
                    <a:cubicBezTo>
                      <a:pt x="271" y="420"/>
                      <a:pt x="271" y="420"/>
                      <a:pt x="271" y="420"/>
                    </a:cubicBezTo>
                    <a:cubicBezTo>
                      <a:pt x="314" y="379"/>
                      <a:pt x="314" y="379"/>
                      <a:pt x="314" y="379"/>
                    </a:cubicBezTo>
                    <a:lnTo>
                      <a:pt x="254" y="370"/>
                    </a:lnTo>
                    <a:close/>
                    <a:moveTo>
                      <a:pt x="259" y="408"/>
                    </a:moveTo>
                    <a:cubicBezTo>
                      <a:pt x="253" y="414"/>
                      <a:pt x="253" y="414"/>
                      <a:pt x="253" y="414"/>
                    </a:cubicBezTo>
                    <a:cubicBezTo>
                      <a:pt x="254" y="423"/>
                      <a:pt x="254" y="423"/>
                      <a:pt x="254" y="423"/>
                    </a:cubicBezTo>
                    <a:cubicBezTo>
                      <a:pt x="259" y="449"/>
                      <a:pt x="259" y="449"/>
                      <a:pt x="259" y="449"/>
                    </a:cubicBezTo>
                    <a:cubicBezTo>
                      <a:pt x="236" y="437"/>
                      <a:pt x="236" y="437"/>
                      <a:pt x="236" y="437"/>
                    </a:cubicBezTo>
                    <a:cubicBezTo>
                      <a:pt x="228" y="432"/>
                      <a:pt x="228" y="432"/>
                      <a:pt x="228" y="432"/>
                    </a:cubicBezTo>
                    <a:cubicBezTo>
                      <a:pt x="220" y="437"/>
                      <a:pt x="220" y="437"/>
                      <a:pt x="220" y="437"/>
                    </a:cubicBezTo>
                    <a:cubicBezTo>
                      <a:pt x="197" y="449"/>
                      <a:pt x="197" y="449"/>
                      <a:pt x="197" y="449"/>
                    </a:cubicBezTo>
                    <a:cubicBezTo>
                      <a:pt x="201" y="423"/>
                      <a:pt x="201" y="423"/>
                      <a:pt x="201" y="423"/>
                    </a:cubicBezTo>
                    <a:cubicBezTo>
                      <a:pt x="203" y="414"/>
                      <a:pt x="203" y="414"/>
                      <a:pt x="203" y="414"/>
                    </a:cubicBezTo>
                    <a:cubicBezTo>
                      <a:pt x="196" y="408"/>
                      <a:pt x="196" y="408"/>
                      <a:pt x="196" y="408"/>
                    </a:cubicBezTo>
                    <a:cubicBezTo>
                      <a:pt x="178" y="390"/>
                      <a:pt x="178" y="390"/>
                      <a:pt x="178" y="390"/>
                    </a:cubicBezTo>
                    <a:cubicBezTo>
                      <a:pt x="204" y="386"/>
                      <a:pt x="204" y="386"/>
                      <a:pt x="204" y="386"/>
                    </a:cubicBezTo>
                    <a:cubicBezTo>
                      <a:pt x="212" y="385"/>
                      <a:pt x="212" y="385"/>
                      <a:pt x="212" y="385"/>
                    </a:cubicBezTo>
                    <a:cubicBezTo>
                      <a:pt x="216" y="377"/>
                      <a:pt x="216" y="377"/>
                      <a:pt x="216" y="377"/>
                    </a:cubicBezTo>
                    <a:cubicBezTo>
                      <a:pt x="228" y="354"/>
                      <a:pt x="228" y="354"/>
                      <a:pt x="228" y="354"/>
                    </a:cubicBezTo>
                    <a:cubicBezTo>
                      <a:pt x="239" y="377"/>
                      <a:pt x="239" y="377"/>
                      <a:pt x="239" y="377"/>
                    </a:cubicBezTo>
                    <a:cubicBezTo>
                      <a:pt x="243" y="385"/>
                      <a:pt x="243" y="385"/>
                      <a:pt x="243" y="385"/>
                    </a:cubicBezTo>
                    <a:cubicBezTo>
                      <a:pt x="252" y="386"/>
                      <a:pt x="252" y="386"/>
                      <a:pt x="252" y="386"/>
                    </a:cubicBezTo>
                    <a:cubicBezTo>
                      <a:pt x="278" y="390"/>
                      <a:pt x="278" y="390"/>
                      <a:pt x="278" y="390"/>
                    </a:cubicBezTo>
                    <a:lnTo>
                      <a:pt x="259" y="408"/>
                    </a:lnTo>
                    <a:close/>
                    <a:moveTo>
                      <a:pt x="149" y="338"/>
                    </a:moveTo>
                    <a:cubicBezTo>
                      <a:pt x="97" y="330"/>
                      <a:pt x="97" y="330"/>
                      <a:pt x="97" y="330"/>
                    </a:cubicBezTo>
                    <a:cubicBezTo>
                      <a:pt x="74" y="284"/>
                      <a:pt x="74" y="284"/>
                      <a:pt x="74" y="284"/>
                    </a:cubicBezTo>
                    <a:cubicBezTo>
                      <a:pt x="51" y="330"/>
                      <a:pt x="51" y="330"/>
                      <a:pt x="51" y="330"/>
                    </a:cubicBezTo>
                    <a:cubicBezTo>
                      <a:pt x="0" y="338"/>
                      <a:pt x="0" y="338"/>
                      <a:pt x="0" y="338"/>
                    </a:cubicBezTo>
                    <a:cubicBezTo>
                      <a:pt x="37" y="374"/>
                      <a:pt x="37" y="374"/>
                      <a:pt x="37" y="374"/>
                    </a:cubicBezTo>
                    <a:cubicBezTo>
                      <a:pt x="28" y="426"/>
                      <a:pt x="28" y="426"/>
                      <a:pt x="28" y="426"/>
                    </a:cubicBezTo>
                    <a:cubicBezTo>
                      <a:pt x="74" y="400"/>
                      <a:pt x="74" y="400"/>
                      <a:pt x="74" y="400"/>
                    </a:cubicBezTo>
                    <a:cubicBezTo>
                      <a:pt x="120" y="426"/>
                      <a:pt x="120" y="426"/>
                      <a:pt x="120" y="426"/>
                    </a:cubicBezTo>
                    <a:cubicBezTo>
                      <a:pt x="111" y="374"/>
                      <a:pt x="111" y="374"/>
                      <a:pt x="111" y="374"/>
                    </a:cubicBezTo>
                    <a:lnTo>
                      <a:pt x="149" y="338"/>
                    </a:lnTo>
                    <a:close/>
                    <a:moveTo>
                      <a:pt x="95" y="376"/>
                    </a:moveTo>
                    <a:cubicBezTo>
                      <a:pt x="98" y="394"/>
                      <a:pt x="98" y="394"/>
                      <a:pt x="98" y="394"/>
                    </a:cubicBezTo>
                    <a:cubicBezTo>
                      <a:pt x="82" y="386"/>
                      <a:pt x="82" y="386"/>
                      <a:pt x="82" y="386"/>
                    </a:cubicBezTo>
                    <a:cubicBezTo>
                      <a:pt x="74" y="381"/>
                      <a:pt x="74" y="381"/>
                      <a:pt x="74" y="381"/>
                    </a:cubicBezTo>
                    <a:cubicBezTo>
                      <a:pt x="66" y="386"/>
                      <a:pt x="66" y="386"/>
                      <a:pt x="66" y="386"/>
                    </a:cubicBezTo>
                    <a:cubicBezTo>
                      <a:pt x="51" y="394"/>
                      <a:pt x="51" y="394"/>
                      <a:pt x="51" y="394"/>
                    </a:cubicBezTo>
                    <a:cubicBezTo>
                      <a:pt x="54" y="376"/>
                      <a:pt x="54" y="376"/>
                      <a:pt x="54" y="376"/>
                    </a:cubicBezTo>
                    <a:cubicBezTo>
                      <a:pt x="55" y="367"/>
                      <a:pt x="55" y="367"/>
                      <a:pt x="55" y="367"/>
                    </a:cubicBezTo>
                    <a:cubicBezTo>
                      <a:pt x="49" y="361"/>
                      <a:pt x="49" y="361"/>
                      <a:pt x="49" y="361"/>
                    </a:cubicBezTo>
                    <a:cubicBezTo>
                      <a:pt x="36" y="349"/>
                      <a:pt x="36" y="349"/>
                      <a:pt x="36" y="349"/>
                    </a:cubicBezTo>
                    <a:cubicBezTo>
                      <a:pt x="54" y="347"/>
                      <a:pt x="54" y="347"/>
                      <a:pt x="54" y="347"/>
                    </a:cubicBezTo>
                    <a:cubicBezTo>
                      <a:pt x="63" y="345"/>
                      <a:pt x="63" y="345"/>
                      <a:pt x="63" y="345"/>
                    </a:cubicBezTo>
                    <a:cubicBezTo>
                      <a:pt x="67" y="337"/>
                      <a:pt x="67" y="337"/>
                      <a:pt x="67" y="337"/>
                    </a:cubicBezTo>
                    <a:cubicBezTo>
                      <a:pt x="74" y="322"/>
                      <a:pt x="74" y="322"/>
                      <a:pt x="74" y="322"/>
                    </a:cubicBezTo>
                    <a:cubicBezTo>
                      <a:pt x="82" y="337"/>
                      <a:pt x="82" y="337"/>
                      <a:pt x="82" y="337"/>
                    </a:cubicBezTo>
                    <a:cubicBezTo>
                      <a:pt x="86" y="345"/>
                      <a:pt x="86" y="345"/>
                      <a:pt x="86" y="345"/>
                    </a:cubicBezTo>
                    <a:cubicBezTo>
                      <a:pt x="95" y="347"/>
                      <a:pt x="95" y="347"/>
                      <a:pt x="95" y="347"/>
                    </a:cubicBezTo>
                    <a:cubicBezTo>
                      <a:pt x="112" y="349"/>
                      <a:pt x="112" y="349"/>
                      <a:pt x="112" y="349"/>
                    </a:cubicBezTo>
                    <a:cubicBezTo>
                      <a:pt x="100" y="361"/>
                      <a:pt x="100" y="361"/>
                      <a:pt x="100" y="361"/>
                    </a:cubicBezTo>
                    <a:cubicBezTo>
                      <a:pt x="93" y="367"/>
                      <a:pt x="93" y="367"/>
                      <a:pt x="93" y="367"/>
                    </a:cubicBezTo>
                    <a:lnTo>
                      <a:pt x="95" y="376"/>
                    </a:lnTo>
                    <a:close/>
                    <a:moveTo>
                      <a:pt x="456" y="338"/>
                    </a:moveTo>
                    <a:cubicBezTo>
                      <a:pt x="404" y="330"/>
                      <a:pt x="404" y="330"/>
                      <a:pt x="404" y="330"/>
                    </a:cubicBezTo>
                    <a:cubicBezTo>
                      <a:pt x="381" y="284"/>
                      <a:pt x="381" y="284"/>
                      <a:pt x="381" y="284"/>
                    </a:cubicBezTo>
                    <a:cubicBezTo>
                      <a:pt x="358" y="330"/>
                      <a:pt x="358" y="330"/>
                      <a:pt x="358" y="330"/>
                    </a:cubicBezTo>
                    <a:cubicBezTo>
                      <a:pt x="306" y="338"/>
                      <a:pt x="306" y="338"/>
                      <a:pt x="306" y="338"/>
                    </a:cubicBezTo>
                    <a:cubicBezTo>
                      <a:pt x="344" y="374"/>
                      <a:pt x="344" y="374"/>
                      <a:pt x="344" y="374"/>
                    </a:cubicBezTo>
                    <a:cubicBezTo>
                      <a:pt x="335" y="426"/>
                      <a:pt x="335" y="426"/>
                      <a:pt x="335" y="426"/>
                    </a:cubicBezTo>
                    <a:cubicBezTo>
                      <a:pt x="381" y="400"/>
                      <a:pt x="381" y="400"/>
                      <a:pt x="381" y="400"/>
                    </a:cubicBezTo>
                    <a:cubicBezTo>
                      <a:pt x="427" y="426"/>
                      <a:pt x="427" y="426"/>
                      <a:pt x="427" y="426"/>
                    </a:cubicBezTo>
                    <a:cubicBezTo>
                      <a:pt x="418" y="374"/>
                      <a:pt x="418" y="374"/>
                      <a:pt x="418" y="374"/>
                    </a:cubicBezTo>
                    <a:lnTo>
                      <a:pt x="456" y="338"/>
                    </a:lnTo>
                    <a:close/>
                    <a:moveTo>
                      <a:pt x="401" y="376"/>
                    </a:moveTo>
                    <a:cubicBezTo>
                      <a:pt x="405" y="394"/>
                      <a:pt x="405" y="394"/>
                      <a:pt x="405" y="394"/>
                    </a:cubicBezTo>
                    <a:cubicBezTo>
                      <a:pt x="389" y="386"/>
                      <a:pt x="389" y="386"/>
                      <a:pt x="389" y="386"/>
                    </a:cubicBezTo>
                    <a:cubicBezTo>
                      <a:pt x="381" y="381"/>
                      <a:pt x="381" y="381"/>
                      <a:pt x="381" y="381"/>
                    </a:cubicBezTo>
                    <a:cubicBezTo>
                      <a:pt x="373" y="386"/>
                      <a:pt x="373" y="386"/>
                      <a:pt x="373" y="386"/>
                    </a:cubicBezTo>
                    <a:cubicBezTo>
                      <a:pt x="358" y="394"/>
                      <a:pt x="358" y="394"/>
                      <a:pt x="358" y="394"/>
                    </a:cubicBezTo>
                    <a:cubicBezTo>
                      <a:pt x="361" y="376"/>
                      <a:pt x="361" y="376"/>
                      <a:pt x="361" y="376"/>
                    </a:cubicBezTo>
                    <a:cubicBezTo>
                      <a:pt x="362" y="367"/>
                      <a:pt x="362" y="367"/>
                      <a:pt x="362" y="367"/>
                    </a:cubicBezTo>
                    <a:cubicBezTo>
                      <a:pt x="356" y="361"/>
                      <a:pt x="356" y="361"/>
                      <a:pt x="356" y="361"/>
                    </a:cubicBezTo>
                    <a:cubicBezTo>
                      <a:pt x="343" y="349"/>
                      <a:pt x="343" y="349"/>
                      <a:pt x="343" y="349"/>
                    </a:cubicBezTo>
                    <a:cubicBezTo>
                      <a:pt x="361" y="347"/>
                      <a:pt x="361" y="347"/>
                      <a:pt x="361" y="347"/>
                    </a:cubicBezTo>
                    <a:cubicBezTo>
                      <a:pt x="369" y="345"/>
                      <a:pt x="369" y="345"/>
                      <a:pt x="369" y="345"/>
                    </a:cubicBezTo>
                    <a:cubicBezTo>
                      <a:pt x="373" y="337"/>
                      <a:pt x="373" y="337"/>
                      <a:pt x="373" y="337"/>
                    </a:cubicBezTo>
                    <a:cubicBezTo>
                      <a:pt x="381" y="322"/>
                      <a:pt x="381" y="322"/>
                      <a:pt x="381" y="322"/>
                    </a:cubicBezTo>
                    <a:cubicBezTo>
                      <a:pt x="389" y="337"/>
                      <a:pt x="389" y="337"/>
                      <a:pt x="389" y="337"/>
                    </a:cubicBezTo>
                    <a:cubicBezTo>
                      <a:pt x="393" y="345"/>
                      <a:pt x="393" y="345"/>
                      <a:pt x="393" y="345"/>
                    </a:cubicBezTo>
                    <a:cubicBezTo>
                      <a:pt x="401" y="347"/>
                      <a:pt x="401" y="347"/>
                      <a:pt x="401" y="347"/>
                    </a:cubicBezTo>
                    <a:cubicBezTo>
                      <a:pt x="419" y="349"/>
                      <a:pt x="419" y="349"/>
                      <a:pt x="419" y="349"/>
                    </a:cubicBezTo>
                    <a:cubicBezTo>
                      <a:pt x="407" y="361"/>
                      <a:pt x="407" y="361"/>
                      <a:pt x="407" y="361"/>
                    </a:cubicBezTo>
                    <a:cubicBezTo>
                      <a:pt x="400" y="367"/>
                      <a:pt x="400" y="367"/>
                      <a:pt x="400" y="367"/>
                    </a:cubicBezTo>
                    <a:lnTo>
                      <a:pt x="401" y="376"/>
                    </a:lnTo>
                    <a:close/>
                    <a:moveTo>
                      <a:pt x="191" y="183"/>
                    </a:moveTo>
                    <a:cubicBezTo>
                      <a:pt x="155" y="197"/>
                      <a:pt x="129" y="233"/>
                      <a:pt x="129" y="274"/>
                    </a:cubicBezTo>
                    <a:cubicBezTo>
                      <a:pt x="129" y="283"/>
                      <a:pt x="129" y="283"/>
                      <a:pt x="129" y="283"/>
                    </a:cubicBezTo>
                    <a:cubicBezTo>
                      <a:pt x="327" y="283"/>
                      <a:pt x="327" y="283"/>
                      <a:pt x="327" y="283"/>
                    </a:cubicBezTo>
                    <a:cubicBezTo>
                      <a:pt x="327" y="274"/>
                      <a:pt x="327" y="274"/>
                      <a:pt x="327" y="274"/>
                    </a:cubicBezTo>
                    <a:cubicBezTo>
                      <a:pt x="327" y="232"/>
                      <a:pt x="300" y="197"/>
                      <a:pt x="263" y="182"/>
                    </a:cubicBezTo>
                    <a:cubicBezTo>
                      <a:pt x="282" y="170"/>
                      <a:pt x="294" y="150"/>
                      <a:pt x="294" y="126"/>
                    </a:cubicBezTo>
                    <a:cubicBezTo>
                      <a:pt x="294" y="89"/>
                      <a:pt x="264" y="59"/>
                      <a:pt x="227" y="59"/>
                    </a:cubicBezTo>
                    <a:cubicBezTo>
                      <a:pt x="190" y="59"/>
                      <a:pt x="160" y="89"/>
                      <a:pt x="160" y="126"/>
                    </a:cubicBezTo>
                    <a:cubicBezTo>
                      <a:pt x="160" y="150"/>
                      <a:pt x="172" y="171"/>
                      <a:pt x="191" y="183"/>
                    </a:cubicBezTo>
                    <a:close/>
                    <a:moveTo>
                      <a:pt x="309" y="266"/>
                    </a:moveTo>
                    <a:cubicBezTo>
                      <a:pt x="147" y="266"/>
                      <a:pt x="147" y="266"/>
                      <a:pt x="147" y="266"/>
                    </a:cubicBezTo>
                    <a:cubicBezTo>
                      <a:pt x="151" y="225"/>
                      <a:pt x="186" y="193"/>
                      <a:pt x="228" y="193"/>
                    </a:cubicBezTo>
                    <a:cubicBezTo>
                      <a:pt x="270" y="193"/>
                      <a:pt x="304" y="225"/>
                      <a:pt x="309" y="266"/>
                    </a:cubicBezTo>
                    <a:close/>
                    <a:moveTo>
                      <a:pt x="227" y="77"/>
                    </a:moveTo>
                    <a:cubicBezTo>
                      <a:pt x="254" y="77"/>
                      <a:pt x="276" y="99"/>
                      <a:pt x="276" y="126"/>
                    </a:cubicBezTo>
                    <a:cubicBezTo>
                      <a:pt x="276" y="153"/>
                      <a:pt x="254" y="175"/>
                      <a:pt x="227" y="175"/>
                    </a:cubicBezTo>
                    <a:cubicBezTo>
                      <a:pt x="200" y="175"/>
                      <a:pt x="177" y="153"/>
                      <a:pt x="177" y="126"/>
                    </a:cubicBezTo>
                    <a:cubicBezTo>
                      <a:pt x="177" y="99"/>
                      <a:pt x="200" y="77"/>
                      <a:pt x="227" y="77"/>
                    </a:cubicBezTo>
                    <a:close/>
                    <a:moveTo>
                      <a:pt x="236" y="46"/>
                    </a:moveTo>
                    <a:cubicBezTo>
                      <a:pt x="218" y="46"/>
                      <a:pt x="218" y="46"/>
                      <a:pt x="218" y="46"/>
                    </a:cubicBezTo>
                    <a:cubicBezTo>
                      <a:pt x="218" y="0"/>
                      <a:pt x="218" y="0"/>
                      <a:pt x="218" y="0"/>
                    </a:cubicBezTo>
                    <a:cubicBezTo>
                      <a:pt x="236" y="0"/>
                      <a:pt x="236" y="0"/>
                      <a:pt x="236" y="0"/>
                    </a:cubicBezTo>
                    <a:lnTo>
                      <a:pt x="236" y="46"/>
                    </a:lnTo>
                    <a:close/>
                    <a:moveTo>
                      <a:pt x="290" y="75"/>
                    </a:moveTo>
                    <a:cubicBezTo>
                      <a:pt x="277" y="63"/>
                      <a:pt x="277" y="63"/>
                      <a:pt x="277" y="63"/>
                    </a:cubicBezTo>
                    <a:cubicBezTo>
                      <a:pt x="310" y="31"/>
                      <a:pt x="310" y="31"/>
                      <a:pt x="310" y="31"/>
                    </a:cubicBezTo>
                    <a:cubicBezTo>
                      <a:pt x="322" y="43"/>
                      <a:pt x="322" y="43"/>
                      <a:pt x="322" y="43"/>
                    </a:cubicBezTo>
                    <a:lnTo>
                      <a:pt x="290" y="75"/>
                    </a:lnTo>
                    <a:close/>
                    <a:moveTo>
                      <a:pt x="307" y="117"/>
                    </a:moveTo>
                    <a:cubicBezTo>
                      <a:pt x="353" y="117"/>
                      <a:pt x="353" y="117"/>
                      <a:pt x="353" y="117"/>
                    </a:cubicBezTo>
                    <a:cubicBezTo>
                      <a:pt x="353" y="135"/>
                      <a:pt x="353" y="135"/>
                      <a:pt x="353" y="135"/>
                    </a:cubicBezTo>
                    <a:cubicBezTo>
                      <a:pt x="307" y="135"/>
                      <a:pt x="307" y="135"/>
                      <a:pt x="307" y="135"/>
                    </a:cubicBezTo>
                    <a:lnTo>
                      <a:pt x="307" y="117"/>
                    </a:lnTo>
                    <a:close/>
                    <a:moveTo>
                      <a:pt x="164" y="75"/>
                    </a:moveTo>
                    <a:cubicBezTo>
                      <a:pt x="132" y="43"/>
                      <a:pt x="132" y="43"/>
                      <a:pt x="132" y="43"/>
                    </a:cubicBezTo>
                    <a:cubicBezTo>
                      <a:pt x="144" y="31"/>
                      <a:pt x="144" y="31"/>
                      <a:pt x="144" y="31"/>
                    </a:cubicBezTo>
                    <a:cubicBezTo>
                      <a:pt x="176" y="63"/>
                      <a:pt x="176" y="63"/>
                      <a:pt x="176" y="63"/>
                    </a:cubicBezTo>
                    <a:lnTo>
                      <a:pt x="164" y="75"/>
                    </a:lnTo>
                    <a:close/>
                    <a:moveTo>
                      <a:pt x="146" y="135"/>
                    </a:moveTo>
                    <a:cubicBezTo>
                      <a:pt x="101" y="135"/>
                      <a:pt x="101" y="135"/>
                      <a:pt x="101" y="135"/>
                    </a:cubicBezTo>
                    <a:cubicBezTo>
                      <a:pt x="101" y="117"/>
                      <a:pt x="101" y="117"/>
                      <a:pt x="101" y="117"/>
                    </a:cubicBezTo>
                    <a:cubicBezTo>
                      <a:pt x="146" y="117"/>
                      <a:pt x="146" y="117"/>
                      <a:pt x="146" y="117"/>
                    </a:cubicBezTo>
                    <a:lnTo>
                      <a:pt x="146" y="135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6" name="Rectangle 65"/>
            <p:cNvSpPr/>
            <p:nvPr/>
          </p:nvSpPr>
          <p:spPr>
            <a:xfrm>
              <a:off x="1141855" y="4620514"/>
              <a:ext cx="1527982" cy="40011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e-IN" sz="2000" b="1" dirty="0">
                  <a:ln w="0"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డిస్లెక్సియా</a:t>
              </a:r>
              <a:endParaRPr lang="en-US" sz="2000" b="1" cap="none" spc="0" dirty="0">
                <a:ln w="0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422073" y="5183979"/>
              <a:ext cx="315840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e-IN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చదవడంలో ఇబ్బంది </a:t>
              </a:r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grpSp>
          <p:nvGrpSpPr>
            <p:cNvPr id="3" name="Group 91"/>
            <p:cNvGrpSpPr/>
            <p:nvPr/>
          </p:nvGrpSpPr>
          <p:grpSpPr>
            <a:xfrm>
              <a:off x="3566313" y="2461437"/>
              <a:ext cx="1722558" cy="1913150"/>
              <a:chOff x="1673837" y="2603456"/>
              <a:chExt cx="2126799" cy="2362118"/>
            </a:xfrm>
          </p:grpSpPr>
          <p:sp>
            <p:nvSpPr>
              <p:cNvPr id="96" name="Freeform 15"/>
              <p:cNvSpPr>
                <a:spLocks/>
              </p:cNvSpPr>
              <p:nvPr/>
            </p:nvSpPr>
            <p:spPr bwMode="auto">
              <a:xfrm>
                <a:off x="1673837" y="2603456"/>
                <a:ext cx="2126799" cy="2124618"/>
              </a:xfrm>
              <a:custGeom>
                <a:avLst/>
                <a:gdLst>
                  <a:gd name="T0" fmla="*/ 77 w 1235"/>
                  <a:gd name="T1" fmla="*/ 478 h 1234"/>
                  <a:gd name="T2" fmla="*/ 479 w 1235"/>
                  <a:gd name="T3" fmla="*/ 76 h 1234"/>
                  <a:gd name="T4" fmla="*/ 756 w 1235"/>
                  <a:gd name="T5" fmla="*/ 76 h 1234"/>
                  <a:gd name="T6" fmla="*/ 1158 w 1235"/>
                  <a:gd name="T7" fmla="*/ 478 h 1234"/>
                  <a:gd name="T8" fmla="*/ 1158 w 1235"/>
                  <a:gd name="T9" fmla="*/ 756 h 1234"/>
                  <a:gd name="T10" fmla="*/ 756 w 1235"/>
                  <a:gd name="T11" fmla="*/ 1158 h 1234"/>
                  <a:gd name="T12" fmla="*/ 479 w 1235"/>
                  <a:gd name="T13" fmla="*/ 1158 h 1234"/>
                  <a:gd name="T14" fmla="*/ 77 w 1235"/>
                  <a:gd name="T15" fmla="*/ 756 h 1234"/>
                  <a:gd name="T16" fmla="*/ 77 w 1235"/>
                  <a:gd name="T17" fmla="*/ 478 h 1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35" h="1234">
                    <a:moveTo>
                      <a:pt x="77" y="478"/>
                    </a:moveTo>
                    <a:cubicBezTo>
                      <a:pt x="479" y="76"/>
                      <a:pt x="479" y="76"/>
                      <a:pt x="479" y="76"/>
                    </a:cubicBezTo>
                    <a:cubicBezTo>
                      <a:pt x="555" y="0"/>
                      <a:pt x="679" y="0"/>
                      <a:pt x="756" y="76"/>
                    </a:cubicBezTo>
                    <a:cubicBezTo>
                      <a:pt x="1158" y="478"/>
                      <a:pt x="1158" y="478"/>
                      <a:pt x="1158" y="478"/>
                    </a:cubicBezTo>
                    <a:cubicBezTo>
                      <a:pt x="1235" y="555"/>
                      <a:pt x="1235" y="679"/>
                      <a:pt x="1158" y="756"/>
                    </a:cubicBezTo>
                    <a:cubicBezTo>
                      <a:pt x="756" y="1158"/>
                      <a:pt x="756" y="1158"/>
                      <a:pt x="756" y="1158"/>
                    </a:cubicBezTo>
                    <a:cubicBezTo>
                      <a:pt x="679" y="1234"/>
                      <a:pt x="555" y="1234"/>
                      <a:pt x="479" y="1158"/>
                    </a:cubicBezTo>
                    <a:cubicBezTo>
                      <a:pt x="77" y="756"/>
                      <a:pt x="77" y="756"/>
                      <a:pt x="77" y="756"/>
                    </a:cubicBezTo>
                    <a:cubicBezTo>
                      <a:pt x="0" y="679"/>
                      <a:pt x="0" y="555"/>
                      <a:pt x="77" y="478"/>
                    </a:cubicBezTo>
                    <a:close/>
                  </a:path>
                </a:pathLst>
              </a:custGeom>
              <a:solidFill>
                <a:schemeClr val="bg1"/>
              </a:solidFill>
              <a:ln w="76200" cap="flat">
                <a:gradFill>
                  <a:gsLst>
                    <a:gs pos="0">
                      <a:srgbClr val="02A1D9"/>
                    </a:gs>
                    <a:gs pos="100000">
                      <a:srgbClr val="38D6F8"/>
                    </a:gs>
                  </a:gsLst>
                  <a:lin ang="5400000" scaled="1"/>
                </a:gradFill>
                <a:prstDash val="solid"/>
                <a:miter lim="800000"/>
                <a:headEnd/>
                <a:tailEnd/>
              </a:ln>
              <a:effectLst>
                <a:outerShdw blurRad="203200" dist="38100" dir="2700000" algn="tl" rotWithShape="0">
                  <a:prstClr val="black">
                    <a:alpha val="10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16"/>
              <p:cNvSpPr>
                <a:spLocks/>
              </p:cNvSpPr>
              <p:nvPr/>
            </p:nvSpPr>
            <p:spPr bwMode="auto">
              <a:xfrm>
                <a:off x="1673837" y="2838775"/>
                <a:ext cx="2126799" cy="2126799"/>
              </a:xfrm>
              <a:custGeom>
                <a:avLst/>
                <a:gdLst>
                  <a:gd name="T0" fmla="*/ 77 w 1235"/>
                  <a:gd name="T1" fmla="*/ 479 h 1235"/>
                  <a:gd name="T2" fmla="*/ 479 w 1235"/>
                  <a:gd name="T3" fmla="*/ 77 h 1235"/>
                  <a:gd name="T4" fmla="*/ 756 w 1235"/>
                  <a:gd name="T5" fmla="*/ 77 h 1235"/>
                  <a:gd name="T6" fmla="*/ 1158 w 1235"/>
                  <a:gd name="T7" fmla="*/ 479 h 1235"/>
                  <a:gd name="T8" fmla="*/ 1158 w 1235"/>
                  <a:gd name="T9" fmla="*/ 756 h 1235"/>
                  <a:gd name="T10" fmla="*/ 756 w 1235"/>
                  <a:gd name="T11" fmla="*/ 1158 h 1235"/>
                  <a:gd name="T12" fmla="*/ 479 w 1235"/>
                  <a:gd name="T13" fmla="*/ 1158 h 1235"/>
                  <a:gd name="T14" fmla="*/ 77 w 1235"/>
                  <a:gd name="T15" fmla="*/ 756 h 1235"/>
                  <a:gd name="T16" fmla="*/ 77 w 1235"/>
                  <a:gd name="T17" fmla="*/ 479 h 12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35" h="1235">
                    <a:moveTo>
                      <a:pt x="77" y="479"/>
                    </a:moveTo>
                    <a:cubicBezTo>
                      <a:pt x="479" y="77"/>
                      <a:pt x="479" y="77"/>
                      <a:pt x="479" y="77"/>
                    </a:cubicBezTo>
                    <a:cubicBezTo>
                      <a:pt x="555" y="0"/>
                      <a:pt x="679" y="0"/>
                      <a:pt x="756" y="77"/>
                    </a:cubicBezTo>
                    <a:cubicBezTo>
                      <a:pt x="1158" y="479"/>
                      <a:pt x="1158" y="479"/>
                      <a:pt x="1158" y="479"/>
                    </a:cubicBezTo>
                    <a:cubicBezTo>
                      <a:pt x="1235" y="555"/>
                      <a:pt x="1235" y="679"/>
                      <a:pt x="1158" y="756"/>
                    </a:cubicBezTo>
                    <a:cubicBezTo>
                      <a:pt x="756" y="1158"/>
                      <a:pt x="756" y="1158"/>
                      <a:pt x="756" y="1158"/>
                    </a:cubicBezTo>
                    <a:cubicBezTo>
                      <a:pt x="679" y="1235"/>
                      <a:pt x="555" y="1235"/>
                      <a:pt x="479" y="1158"/>
                    </a:cubicBezTo>
                    <a:cubicBezTo>
                      <a:pt x="77" y="756"/>
                      <a:pt x="77" y="756"/>
                      <a:pt x="77" y="756"/>
                    </a:cubicBezTo>
                    <a:cubicBezTo>
                      <a:pt x="0" y="679"/>
                      <a:pt x="0" y="555"/>
                      <a:pt x="77" y="479"/>
                    </a:cubicBezTo>
                    <a:close/>
                  </a:path>
                </a:pathLst>
              </a:cu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>
                <a:noFill/>
              </a:ln>
              <a:effectLst>
                <a:innerShdw blurRad="177800" dist="38100">
                  <a:prstClr val="black">
                    <a:alpha val="22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8" name="Freeform 29"/>
              <p:cNvSpPr>
                <a:spLocks noEditPoints="1"/>
              </p:cNvSpPr>
              <p:nvPr/>
            </p:nvSpPr>
            <p:spPr bwMode="auto">
              <a:xfrm>
                <a:off x="2397844" y="3543997"/>
                <a:ext cx="678784" cy="716354"/>
              </a:xfrm>
              <a:custGeom>
                <a:avLst/>
                <a:gdLst>
                  <a:gd name="T0" fmla="*/ 201 w 456"/>
                  <a:gd name="T1" fmla="*/ 370 h 481"/>
                  <a:gd name="T2" fmla="*/ 174 w 456"/>
                  <a:gd name="T3" fmla="*/ 481 h 481"/>
                  <a:gd name="T4" fmla="*/ 271 w 456"/>
                  <a:gd name="T5" fmla="*/ 420 h 481"/>
                  <a:gd name="T6" fmla="*/ 259 w 456"/>
                  <a:gd name="T7" fmla="*/ 408 h 481"/>
                  <a:gd name="T8" fmla="*/ 259 w 456"/>
                  <a:gd name="T9" fmla="*/ 449 h 481"/>
                  <a:gd name="T10" fmla="*/ 220 w 456"/>
                  <a:gd name="T11" fmla="*/ 437 h 481"/>
                  <a:gd name="T12" fmla="*/ 203 w 456"/>
                  <a:gd name="T13" fmla="*/ 414 h 481"/>
                  <a:gd name="T14" fmla="*/ 204 w 456"/>
                  <a:gd name="T15" fmla="*/ 386 h 481"/>
                  <a:gd name="T16" fmla="*/ 228 w 456"/>
                  <a:gd name="T17" fmla="*/ 354 h 481"/>
                  <a:gd name="T18" fmla="*/ 252 w 456"/>
                  <a:gd name="T19" fmla="*/ 386 h 481"/>
                  <a:gd name="T20" fmla="*/ 149 w 456"/>
                  <a:gd name="T21" fmla="*/ 338 h 481"/>
                  <a:gd name="T22" fmla="*/ 51 w 456"/>
                  <a:gd name="T23" fmla="*/ 330 h 481"/>
                  <a:gd name="T24" fmla="*/ 28 w 456"/>
                  <a:gd name="T25" fmla="*/ 426 h 481"/>
                  <a:gd name="T26" fmla="*/ 111 w 456"/>
                  <a:gd name="T27" fmla="*/ 374 h 481"/>
                  <a:gd name="T28" fmla="*/ 98 w 456"/>
                  <a:gd name="T29" fmla="*/ 394 h 481"/>
                  <a:gd name="T30" fmla="*/ 66 w 456"/>
                  <a:gd name="T31" fmla="*/ 386 h 481"/>
                  <a:gd name="T32" fmla="*/ 55 w 456"/>
                  <a:gd name="T33" fmla="*/ 367 h 481"/>
                  <a:gd name="T34" fmla="*/ 54 w 456"/>
                  <a:gd name="T35" fmla="*/ 347 h 481"/>
                  <a:gd name="T36" fmla="*/ 74 w 456"/>
                  <a:gd name="T37" fmla="*/ 322 h 481"/>
                  <a:gd name="T38" fmla="*/ 95 w 456"/>
                  <a:gd name="T39" fmla="*/ 347 h 481"/>
                  <a:gd name="T40" fmla="*/ 93 w 456"/>
                  <a:gd name="T41" fmla="*/ 367 h 481"/>
                  <a:gd name="T42" fmla="*/ 404 w 456"/>
                  <a:gd name="T43" fmla="*/ 330 h 481"/>
                  <a:gd name="T44" fmla="*/ 306 w 456"/>
                  <a:gd name="T45" fmla="*/ 338 h 481"/>
                  <a:gd name="T46" fmla="*/ 381 w 456"/>
                  <a:gd name="T47" fmla="*/ 400 h 481"/>
                  <a:gd name="T48" fmla="*/ 456 w 456"/>
                  <a:gd name="T49" fmla="*/ 338 h 481"/>
                  <a:gd name="T50" fmla="*/ 389 w 456"/>
                  <a:gd name="T51" fmla="*/ 386 h 481"/>
                  <a:gd name="T52" fmla="*/ 358 w 456"/>
                  <a:gd name="T53" fmla="*/ 394 h 481"/>
                  <a:gd name="T54" fmla="*/ 356 w 456"/>
                  <a:gd name="T55" fmla="*/ 361 h 481"/>
                  <a:gd name="T56" fmla="*/ 369 w 456"/>
                  <a:gd name="T57" fmla="*/ 345 h 481"/>
                  <a:gd name="T58" fmla="*/ 389 w 456"/>
                  <a:gd name="T59" fmla="*/ 337 h 481"/>
                  <a:gd name="T60" fmla="*/ 419 w 456"/>
                  <a:gd name="T61" fmla="*/ 349 h 481"/>
                  <a:gd name="T62" fmla="*/ 401 w 456"/>
                  <a:gd name="T63" fmla="*/ 376 h 481"/>
                  <a:gd name="T64" fmla="*/ 129 w 456"/>
                  <a:gd name="T65" fmla="*/ 283 h 481"/>
                  <a:gd name="T66" fmla="*/ 263 w 456"/>
                  <a:gd name="T67" fmla="*/ 182 h 481"/>
                  <a:gd name="T68" fmla="*/ 160 w 456"/>
                  <a:gd name="T69" fmla="*/ 126 h 481"/>
                  <a:gd name="T70" fmla="*/ 147 w 456"/>
                  <a:gd name="T71" fmla="*/ 266 h 481"/>
                  <a:gd name="T72" fmla="*/ 227 w 456"/>
                  <a:gd name="T73" fmla="*/ 77 h 481"/>
                  <a:gd name="T74" fmla="*/ 177 w 456"/>
                  <a:gd name="T75" fmla="*/ 126 h 481"/>
                  <a:gd name="T76" fmla="*/ 218 w 456"/>
                  <a:gd name="T77" fmla="*/ 46 h 481"/>
                  <a:gd name="T78" fmla="*/ 236 w 456"/>
                  <a:gd name="T79" fmla="*/ 46 h 481"/>
                  <a:gd name="T80" fmla="*/ 310 w 456"/>
                  <a:gd name="T81" fmla="*/ 31 h 481"/>
                  <a:gd name="T82" fmla="*/ 307 w 456"/>
                  <a:gd name="T83" fmla="*/ 117 h 481"/>
                  <a:gd name="T84" fmla="*/ 307 w 456"/>
                  <a:gd name="T85" fmla="*/ 135 h 481"/>
                  <a:gd name="T86" fmla="*/ 132 w 456"/>
                  <a:gd name="T87" fmla="*/ 43 h 481"/>
                  <a:gd name="T88" fmla="*/ 164 w 456"/>
                  <a:gd name="T89" fmla="*/ 75 h 481"/>
                  <a:gd name="T90" fmla="*/ 101 w 456"/>
                  <a:gd name="T91" fmla="*/ 117 h 4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456" h="481">
                    <a:moveTo>
                      <a:pt x="254" y="370"/>
                    </a:moveTo>
                    <a:cubicBezTo>
                      <a:pt x="228" y="316"/>
                      <a:pt x="228" y="316"/>
                      <a:pt x="228" y="316"/>
                    </a:cubicBezTo>
                    <a:cubicBezTo>
                      <a:pt x="201" y="370"/>
                      <a:pt x="201" y="370"/>
                      <a:pt x="201" y="370"/>
                    </a:cubicBezTo>
                    <a:cubicBezTo>
                      <a:pt x="141" y="379"/>
                      <a:pt x="141" y="379"/>
                      <a:pt x="141" y="379"/>
                    </a:cubicBezTo>
                    <a:cubicBezTo>
                      <a:pt x="185" y="420"/>
                      <a:pt x="185" y="420"/>
                      <a:pt x="185" y="420"/>
                    </a:cubicBezTo>
                    <a:cubicBezTo>
                      <a:pt x="174" y="481"/>
                      <a:pt x="174" y="481"/>
                      <a:pt x="174" y="481"/>
                    </a:cubicBezTo>
                    <a:cubicBezTo>
                      <a:pt x="228" y="451"/>
                      <a:pt x="228" y="451"/>
                      <a:pt x="228" y="451"/>
                    </a:cubicBezTo>
                    <a:cubicBezTo>
                      <a:pt x="281" y="481"/>
                      <a:pt x="281" y="481"/>
                      <a:pt x="281" y="481"/>
                    </a:cubicBezTo>
                    <a:cubicBezTo>
                      <a:pt x="271" y="420"/>
                      <a:pt x="271" y="420"/>
                      <a:pt x="271" y="420"/>
                    </a:cubicBezTo>
                    <a:cubicBezTo>
                      <a:pt x="314" y="379"/>
                      <a:pt x="314" y="379"/>
                      <a:pt x="314" y="379"/>
                    </a:cubicBezTo>
                    <a:lnTo>
                      <a:pt x="254" y="370"/>
                    </a:lnTo>
                    <a:close/>
                    <a:moveTo>
                      <a:pt x="259" y="408"/>
                    </a:moveTo>
                    <a:cubicBezTo>
                      <a:pt x="253" y="414"/>
                      <a:pt x="253" y="414"/>
                      <a:pt x="253" y="414"/>
                    </a:cubicBezTo>
                    <a:cubicBezTo>
                      <a:pt x="254" y="423"/>
                      <a:pt x="254" y="423"/>
                      <a:pt x="254" y="423"/>
                    </a:cubicBezTo>
                    <a:cubicBezTo>
                      <a:pt x="259" y="449"/>
                      <a:pt x="259" y="449"/>
                      <a:pt x="259" y="449"/>
                    </a:cubicBezTo>
                    <a:cubicBezTo>
                      <a:pt x="236" y="437"/>
                      <a:pt x="236" y="437"/>
                      <a:pt x="236" y="437"/>
                    </a:cubicBezTo>
                    <a:cubicBezTo>
                      <a:pt x="228" y="432"/>
                      <a:pt x="228" y="432"/>
                      <a:pt x="228" y="432"/>
                    </a:cubicBezTo>
                    <a:cubicBezTo>
                      <a:pt x="220" y="437"/>
                      <a:pt x="220" y="437"/>
                      <a:pt x="220" y="437"/>
                    </a:cubicBezTo>
                    <a:cubicBezTo>
                      <a:pt x="197" y="449"/>
                      <a:pt x="197" y="449"/>
                      <a:pt x="197" y="449"/>
                    </a:cubicBezTo>
                    <a:cubicBezTo>
                      <a:pt x="201" y="423"/>
                      <a:pt x="201" y="423"/>
                      <a:pt x="201" y="423"/>
                    </a:cubicBezTo>
                    <a:cubicBezTo>
                      <a:pt x="203" y="414"/>
                      <a:pt x="203" y="414"/>
                      <a:pt x="203" y="414"/>
                    </a:cubicBezTo>
                    <a:cubicBezTo>
                      <a:pt x="196" y="408"/>
                      <a:pt x="196" y="408"/>
                      <a:pt x="196" y="408"/>
                    </a:cubicBezTo>
                    <a:cubicBezTo>
                      <a:pt x="178" y="390"/>
                      <a:pt x="178" y="390"/>
                      <a:pt x="178" y="390"/>
                    </a:cubicBezTo>
                    <a:cubicBezTo>
                      <a:pt x="204" y="386"/>
                      <a:pt x="204" y="386"/>
                      <a:pt x="204" y="386"/>
                    </a:cubicBezTo>
                    <a:cubicBezTo>
                      <a:pt x="212" y="385"/>
                      <a:pt x="212" y="385"/>
                      <a:pt x="212" y="385"/>
                    </a:cubicBezTo>
                    <a:cubicBezTo>
                      <a:pt x="216" y="377"/>
                      <a:pt x="216" y="377"/>
                      <a:pt x="216" y="377"/>
                    </a:cubicBezTo>
                    <a:cubicBezTo>
                      <a:pt x="228" y="354"/>
                      <a:pt x="228" y="354"/>
                      <a:pt x="228" y="354"/>
                    </a:cubicBezTo>
                    <a:cubicBezTo>
                      <a:pt x="239" y="377"/>
                      <a:pt x="239" y="377"/>
                      <a:pt x="239" y="377"/>
                    </a:cubicBezTo>
                    <a:cubicBezTo>
                      <a:pt x="243" y="385"/>
                      <a:pt x="243" y="385"/>
                      <a:pt x="243" y="385"/>
                    </a:cubicBezTo>
                    <a:cubicBezTo>
                      <a:pt x="252" y="386"/>
                      <a:pt x="252" y="386"/>
                      <a:pt x="252" y="386"/>
                    </a:cubicBezTo>
                    <a:cubicBezTo>
                      <a:pt x="278" y="390"/>
                      <a:pt x="278" y="390"/>
                      <a:pt x="278" y="390"/>
                    </a:cubicBezTo>
                    <a:lnTo>
                      <a:pt x="259" y="408"/>
                    </a:lnTo>
                    <a:close/>
                    <a:moveTo>
                      <a:pt x="149" y="338"/>
                    </a:moveTo>
                    <a:cubicBezTo>
                      <a:pt x="97" y="330"/>
                      <a:pt x="97" y="330"/>
                      <a:pt x="97" y="330"/>
                    </a:cubicBezTo>
                    <a:cubicBezTo>
                      <a:pt x="74" y="284"/>
                      <a:pt x="74" y="284"/>
                      <a:pt x="74" y="284"/>
                    </a:cubicBezTo>
                    <a:cubicBezTo>
                      <a:pt x="51" y="330"/>
                      <a:pt x="51" y="330"/>
                      <a:pt x="51" y="330"/>
                    </a:cubicBezTo>
                    <a:cubicBezTo>
                      <a:pt x="0" y="338"/>
                      <a:pt x="0" y="338"/>
                      <a:pt x="0" y="338"/>
                    </a:cubicBezTo>
                    <a:cubicBezTo>
                      <a:pt x="37" y="374"/>
                      <a:pt x="37" y="374"/>
                      <a:pt x="37" y="374"/>
                    </a:cubicBezTo>
                    <a:cubicBezTo>
                      <a:pt x="28" y="426"/>
                      <a:pt x="28" y="426"/>
                      <a:pt x="28" y="426"/>
                    </a:cubicBezTo>
                    <a:cubicBezTo>
                      <a:pt x="74" y="400"/>
                      <a:pt x="74" y="400"/>
                      <a:pt x="74" y="400"/>
                    </a:cubicBezTo>
                    <a:cubicBezTo>
                      <a:pt x="120" y="426"/>
                      <a:pt x="120" y="426"/>
                      <a:pt x="120" y="426"/>
                    </a:cubicBezTo>
                    <a:cubicBezTo>
                      <a:pt x="111" y="374"/>
                      <a:pt x="111" y="374"/>
                      <a:pt x="111" y="374"/>
                    </a:cubicBezTo>
                    <a:lnTo>
                      <a:pt x="149" y="338"/>
                    </a:lnTo>
                    <a:close/>
                    <a:moveTo>
                      <a:pt x="95" y="376"/>
                    </a:moveTo>
                    <a:cubicBezTo>
                      <a:pt x="98" y="394"/>
                      <a:pt x="98" y="394"/>
                      <a:pt x="98" y="394"/>
                    </a:cubicBezTo>
                    <a:cubicBezTo>
                      <a:pt x="82" y="386"/>
                      <a:pt x="82" y="386"/>
                      <a:pt x="82" y="386"/>
                    </a:cubicBezTo>
                    <a:cubicBezTo>
                      <a:pt x="74" y="381"/>
                      <a:pt x="74" y="381"/>
                      <a:pt x="74" y="381"/>
                    </a:cubicBezTo>
                    <a:cubicBezTo>
                      <a:pt x="66" y="386"/>
                      <a:pt x="66" y="386"/>
                      <a:pt x="66" y="386"/>
                    </a:cubicBezTo>
                    <a:cubicBezTo>
                      <a:pt x="51" y="394"/>
                      <a:pt x="51" y="394"/>
                      <a:pt x="51" y="394"/>
                    </a:cubicBezTo>
                    <a:cubicBezTo>
                      <a:pt x="54" y="376"/>
                      <a:pt x="54" y="376"/>
                      <a:pt x="54" y="376"/>
                    </a:cubicBezTo>
                    <a:cubicBezTo>
                      <a:pt x="55" y="367"/>
                      <a:pt x="55" y="367"/>
                      <a:pt x="55" y="367"/>
                    </a:cubicBezTo>
                    <a:cubicBezTo>
                      <a:pt x="49" y="361"/>
                      <a:pt x="49" y="361"/>
                      <a:pt x="49" y="361"/>
                    </a:cubicBezTo>
                    <a:cubicBezTo>
                      <a:pt x="36" y="349"/>
                      <a:pt x="36" y="349"/>
                      <a:pt x="36" y="349"/>
                    </a:cubicBezTo>
                    <a:cubicBezTo>
                      <a:pt x="54" y="347"/>
                      <a:pt x="54" y="347"/>
                      <a:pt x="54" y="347"/>
                    </a:cubicBezTo>
                    <a:cubicBezTo>
                      <a:pt x="63" y="345"/>
                      <a:pt x="63" y="345"/>
                      <a:pt x="63" y="345"/>
                    </a:cubicBezTo>
                    <a:cubicBezTo>
                      <a:pt x="67" y="337"/>
                      <a:pt x="67" y="337"/>
                      <a:pt x="67" y="337"/>
                    </a:cubicBezTo>
                    <a:cubicBezTo>
                      <a:pt x="74" y="322"/>
                      <a:pt x="74" y="322"/>
                      <a:pt x="74" y="322"/>
                    </a:cubicBezTo>
                    <a:cubicBezTo>
                      <a:pt x="82" y="337"/>
                      <a:pt x="82" y="337"/>
                      <a:pt x="82" y="337"/>
                    </a:cubicBezTo>
                    <a:cubicBezTo>
                      <a:pt x="86" y="345"/>
                      <a:pt x="86" y="345"/>
                      <a:pt x="86" y="345"/>
                    </a:cubicBezTo>
                    <a:cubicBezTo>
                      <a:pt x="95" y="347"/>
                      <a:pt x="95" y="347"/>
                      <a:pt x="95" y="347"/>
                    </a:cubicBezTo>
                    <a:cubicBezTo>
                      <a:pt x="112" y="349"/>
                      <a:pt x="112" y="349"/>
                      <a:pt x="112" y="349"/>
                    </a:cubicBezTo>
                    <a:cubicBezTo>
                      <a:pt x="100" y="361"/>
                      <a:pt x="100" y="361"/>
                      <a:pt x="100" y="361"/>
                    </a:cubicBezTo>
                    <a:cubicBezTo>
                      <a:pt x="93" y="367"/>
                      <a:pt x="93" y="367"/>
                      <a:pt x="93" y="367"/>
                    </a:cubicBezTo>
                    <a:lnTo>
                      <a:pt x="95" y="376"/>
                    </a:lnTo>
                    <a:close/>
                    <a:moveTo>
                      <a:pt x="456" y="338"/>
                    </a:moveTo>
                    <a:cubicBezTo>
                      <a:pt x="404" y="330"/>
                      <a:pt x="404" y="330"/>
                      <a:pt x="404" y="330"/>
                    </a:cubicBezTo>
                    <a:cubicBezTo>
                      <a:pt x="381" y="284"/>
                      <a:pt x="381" y="284"/>
                      <a:pt x="381" y="284"/>
                    </a:cubicBezTo>
                    <a:cubicBezTo>
                      <a:pt x="358" y="330"/>
                      <a:pt x="358" y="330"/>
                      <a:pt x="358" y="330"/>
                    </a:cubicBezTo>
                    <a:cubicBezTo>
                      <a:pt x="306" y="338"/>
                      <a:pt x="306" y="338"/>
                      <a:pt x="306" y="338"/>
                    </a:cubicBezTo>
                    <a:cubicBezTo>
                      <a:pt x="344" y="374"/>
                      <a:pt x="344" y="374"/>
                      <a:pt x="344" y="374"/>
                    </a:cubicBezTo>
                    <a:cubicBezTo>
                      <a:pt x="335" y="426"/>
                      <a:pt x="335" y="426"/>
                      <a:pt x="335" y="426"/>
                    </a:cubicBezTo>
                    <a:cubicBezTo>
                      <a:pt x="381" y="400"/>
                      <a:pt x="381" y="400"/>
                      <a:pt x="381" y="400"/>
                    </a:cubicBezTo>
                    <a:cubicBezTo>
                      <a:pt x="427" y="426"/>
                      <a:pt x="427" y="426"/>
                      <a:pt x="427" y="426"/>
                    </a:cubicBezTo>
                    <a:cubicBezTo>
                      <a:pt x="418" y="374"/>
                      <a:pt x="418" y="374"/>
                      <a:pt x="418" y="374"/>
                    </a:cubicBezTo>
                    <a:lnTo>
                      <a:pt x="456" y="338"/>
                    </a:lnTo>
                    <a:close/>
                    <a:moveTo>
                      <a:pt x="401" y="376"/>
                    </a:moveTo>
                    <a:cubicBezTo>
                      <a:pt x="405" y="394"/>
                      <a:pt x="405" y="394"/>
                      <a:pt x="405" y="394"/>
                    </a:cubicBezTo>
                    <a:cubicBezTo>
                      <a:pt x="389" y="386"/>
                      <a:pt x="389" y="386"/>
                      <a:pt x="389" y="386"/>
                    </a:cubicBezTo>
                    <a:cubicBezTo>
                      <a:pt x="381" y="381"/>
                      <a:pt x="381" y="381"/>
                      <a:pt x="381" y="381"/>
                    </a:cubicBezTo>
                    <a:cubicBezTo>
                      <a:pt x="373" y="386"/>
                      <a:pt x="373" y="386"/>
                      <a:pt x="373" y="386"/>
                    </a:cubicBezTo>
                    <a:cubicBezTo>
                      <a:pt x="358" y="394"/>
                      <a:pt x="358" y="394"/>
                      <a:pt x="358" y="394"/>
                    </a:cubicBezTo>
                    <a:cubicBezTo>
                      <a:pt x="361" y="376"/>
                      <a:pt x="361" y="376"/>
                      <a:pt x="361" y="376"/>
                    </a:cubicBezTo>
                    <a:cubicBezTo>
                      <a:pt x="362" y="367"/>
                      <a:pt x="362" y="367"/>
                      <a:pt x="362" y="367"/>
                    </a:cubicBezTo>
                    <a:cubicBezTo>
                      <a:pt x="356" y="361"/>
                      <a:pt x="356" y="361"/>
                      <a:pt x="356" y="361"/>
                    </a:cubicBezTo>
                    <a:cubicBezTo>
                      <a:pt x="343" y="349"/>
                      <a:pt x="343" y="349"/>
                      <a:pt x="343" y="349"/>
                    </a:cubicBezTo>
                    <a:cubicBezTo>
                      <a:pt x="361" y="347"/>
                      <a:pt x="361" y="347"/>
                      <a:pt x="361" y="347"/>
                    </a:cubicBezTo>
                    <a:cubicBezTo>
                      <a:pt x="369" y="345"/>
                      <a:pt x="369" y="345"/>
                      <a:pt x="369" y="345"/>
                    </a:cubicBezTo>
                    <a:cubicBezTo>
                      <a:pt x="373" y="337"/>
                      <a:pt x="373" y="337"/>
                      <a:pt x="373" y="337"/>
                    </a:cubicBezTo>
                    <a:cubicBezTo>
                      <a:pt x="381" y="322"/>
                      <a:pt x="381" y="322"/>
                      <a:pt x="381" y="322"/>
                    </a:cubicBezTo>
                    <a:cubicBezTo>
                      <a:pt x="389" y="337"/>
                      <a:pt x="389" y="337"/>
                      <a:pt x="389" y="337"/>
                    </a:cubicBezTo>
                    <a:cubicBezTo>
                      <a:pt x="393" y="345"/>
                      <a:pt x="393" y="345"/>
                      <a:pt x="393" y="345"/>
                    </a:cubicBezTo>
                    <a:cubicBezTo>
                      <a:pt x="401" y="347"/>
                      <a:pt x="401" y="347"/>
                      <a:pt x="401" y="347"/>
                    </a:cubicBezTo>
                    <a:cubicBezTo>
                      <a:pt x="419" y="349"/>
                      <a:pt x="419" y="349"/>
                      <a:pt x="419" y="349"/>
                    </a:cubicBezTo>
                    <a:cubicBezTo>
                      <a:pt x="407" y="361"/>
                      <a:pt x="407" y="361"/>
                      <a:pt x="407" y="361"/>
                    </a:cubicBezTo>
                    <a:cubicBezTo>
                      <a:pt x="400" y="367"/>
                      <a:pt x="400" y="367"/>
                      <a:pt x="400" y="367"/>
                    </a:cubicBezTo>
                    <a:lnTo>
                      <a:pt x="401" y="376"/>
                    </a:lnTo>
                    <a:close/>
                    <a:moveTo>
                      <a:pt x="191" y="183"/>
                    </a:moveTo>
                    <a:cubicBezTo>
                      <a:pt x="155" y="197"/>
                      <a:pt x="129" y="233"/>
                      <a:pt x="129" y="274"/>
                    </a:cubicBezTo>
                    <a:cubicBezTo>
                      <a:pt x="129" y="283"/>
                      <a:pt x="129" y="283"/>
                      <a:pt x="129" y="283"/>
                    </a:cubicBezTo>
                    <a:cubicBezTo>
                      <a:pt x="327" y="283"/>
                      <a:pt x="327" y="283"/>
                      <a:pt x="327" y="283"/>
                    </a:cubicBezTo>
                    <a:cubicBezTo>
                      <a:pt x="327" y="274"/>
                      <a:pt x="327" y="274"/>
                      <a:pt x="327" y="274"/>
                    </a:cubicBezTo>
                    <a:cubicBezTo>
                      <a:pt x="327" y="232"/>
                      <a:pt x="300" y="197"/>
                      <a:pt x="263" y="182"/>
                    </a:cubicBezTo>
                    <a:cubicBezTo>
                      <a:pt x="282" y="170"/>
                      <a:pt x="294" y="150"/>
                      <a:pt x="294" y="126"/>
                    </a:cubicBezTo>
                    <a:cubicBezTo>
                      <a:pt x="294" y="89"/>
                      <a:pt x="264" y="59"/>
                      <a:pt x="227" y="59"/>
                    </a:cubicBezTo>
                    <a:cubicBezTo>
                      <a:pt x="190" y="59"/>
                      <a:pt x="160" y="89"/>
                      <a:pt x="160" y="126"/>
                    </a:cubicBezTo>
                    <a:cubicBezTo>
                      <a:pt x="160" y="150"/>
                      <a:pt x="172" y="171"/>
                      <a:pt x="191" y="183"/>
                    </a:cubicBezTo>
                    <a:close/>
                    <a:moveTo>
                      <a:pt x="309" y="266"/>
                    </a:moveTo>
                    <a:cubicBezTo>
                      <a:pt x="147" y="266"/>
                      <a:pt x="147" y="266"/>
                      <a:pt x="147" y="266"/>
                    </a:cubicBezTo>
                    <a:cubicBezTo>
                      <a:pt x="151" y="225"/>
                      <a:pt x="186" y="193"/>
                      <a:pt x="228" y="193"/>
                    </a:cubicBezTo>
                    <a:cubicBezTo>
                      <a:pt x="270" y="193"/>
                      <a:pt x="304" y="225"/>
                      <a:pt x="309" y="266"/>
                    </a:cubicBezTo>
                    <a:close/>
                    <a:moveTo>
                      <a:pt x="227" y="77"/>
                    </a:moveTo>
                    <a:cubicBezTo>
                      <a:pt x="254" y="77"/>
                      <a:pt x="276" y="99"/>
                      <a:pt x="276" y="126"/>
                    </a:cubicBezTo>
                    <a:cubicBezTo>
                      <a:pt x="276" y="153"/>
                      <a:pt x="254" y="175"/>
                      <a:pt x="227" y="175"/>
                    </a:cubicBezTo>
                    <a:cubicBezTo>
                      <a:pt x="200" y="175"/>
                      <a:pt x="177" y="153"/>
                      <a:pt x="177" y="126"/>
                    </a:cubicBezTo>
                    <a:cubicBezTo>
                      <a:pt x="177" y="99"/>
                      <a:pt x="200" y="77"/>
                      <a:pt x="227" y="77"/>
                    </a:cubicBezTo>
                    <a:close/>
                    <a:moveTo>
                      <a:pt x="236" y="46"/>
                    </a:moveTo>
                    <a:cubicBezTo>
                      <a:pt x="218" y="46"/>
                      <a:pt x="218" y="46"/>
                      <a:pt x="218" y="46"/>
                    </a:cubicBezTo>
                    <a:cubicBezTo>
                      <a:pt x="218" y="0"/>
                      <a:pt x="218" y="0"/>
                      <a:pt x="218" y="0"/>
                    </a:cubicBezTo>
                    <a:cubicBezTo>
                      <a:pt x="236" y="0"/>
                      <a:pt x="236" y="0"/>
                      <a:pt x="236" y="0"/>
                    </a:cubicBezTo>
                    <a:lnTo>
                      <a:pt x="236" y="46"/>
                    </a:lnTo>
                    <a:close/>
                    <a:moveTo>
                      <a:pt x="290" y="75"/>
                    </a:moveTo>
                    <a:cubicBezTo>
                      <a:pt x="277" y="63"/>
                      <a:pt x="277" y="63"/>
                      <a:pt x="277" y="63"/>
                    </a:cubicBezTo>
                    <a:cubicBezTo>
                      <a:pt x="310" y="31"/>
                      <a:pt x="310" y="31"/>
                      <a:pt x="310" y="31"/>
                    </a:cubicBezTo>
                    <a:cubicBezTo>
                      <a:pt x="322" y="43"/>
                      <a:pt x="322" y="43"/>
                      <a:pt x="322" y="43"/>
                    </a:cubicBezTo>
                    <a:lnTo>
                      <a:pt x="290" y="75"/>
                    </a:lnTo>
                    <a:close/>
                    <a:moveTo>
                      <a:pt x="307" y="117"/>
                    </a:moveTo>
                    <a:cubicBezTo>
                      <a:pt x="353" y="117"/>
                      <a:pt x="353" y="117"/>
                      <a:pt x="353" y="117"/>
                    </a:cubicBezTo>
                    <a:cubicBezTo>
                      <a:pt x="353" y="135"/>
                      <a:pt x="353" y="135"/>
                      <a:pt x="353" y="135"/>
                    </a:cubicBezTo>
                    <a:cubicBezTo>
                      <a:pt x="307" y="135"/>
                      <a:pt x="307" y="135"/>
                      <a:pt x="307" y="135"/>
                    </a:cubicBezTo>
                    <a:lnTo>
                      <a:pt x="307" y="117"/>
                    </a:lnTo>
                    <a:close/>
                    <a:moveTo>
                      <a:pt x="164" y="75"/>
                    </a:moveTo>
                    <a:cubicBezTo>
                      <a:pt x="132" y="43"/>
                      <a:pt x="132" y="43"/>
                      <a:pt x="132" y="43"/>
                    </a:cubicBezTo>
                    <a:cubicBezTo>
                      <a:pt x="144" y="31"/>
                      <a:pt x="144" y="31"/>
                      <a:pt x="144" y="31"/>
                    </a:cubicBezTo>
                    <a:cubicBezTo>
                      <a:pt x="176" y="63"/>
                      <a:pt x="176" y="63"/>
                      <a:pt x="176" y="63"/>
                    </a:cubicBezTo>
                    <a:lnTo>
                      <a:pt x="164" y="75"/>
                    </a:lnTo>
                    <a:close/>
                    <a:moveTo>
                      <a:pt x="146" y="135"/>
                    </a:moveTo>
                    <a:cubicBezTo>
                      <a:pt x="101" y="135"/>
                      <a:pt x="101" y="135"/>
                      <a:pt x="101" y="135"/>
                    </a:cubicBezTo>
                    <a:cubicBezTo>
                      <a:pt x="101" y="117"/>
                      <a:pt x="101" y="117"/>
                      <a:pt x="101" y="117"/>
                    </a:cubicBezTo>
                    <a:cubicBezTo>
                      <a:pt x="146" y="117"/>
                      <a:pt x="146" y="117"/>
                      <a:pt x="146" y="117"/>
                    </a:cubicBezTo>
                    <a:lnTo>
                      <a:pt x="146" y="135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94" name="Rectangle 93"/>
            <p:cNvSpPr/>
            <p:nvPr/>
          </p:nvSpPr>
          <p:spPr>
            <a:xfrm>
              <a:off x="8872376" y="4566641"/>
              <a:ext cx="1838966" cy="40011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e-IN" sz="2000" b="1" dirty="0">
                  <a:ln w="0"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డిస్ప్రాక్సియా</a:t>
              </a:r>
              <a:endParaRPr lang="en-US" sz="2000" b="1" dirty="0">
                <a:ln w="0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8522250" y="5095519"/>
              <a:ext cx="286305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e-IN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శరీర కదలికలు (మోటార్ ప్లానింగ్) లో ఇబ్బంది </a:t>
              </a:r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grpSp>
          <p:nvGrpSpPr>
            <p:cNvPr id="4" name="Group 99"/>
            <p:cNvGrpSpPr/>
            <p:nvPr/>
          </p:nvGrpSpPr>
          <p:grpSpPr>
            <a:xfrm>
              <a:off x="8655697" y="2226778"/>
              <a:ext cx="1722558" cy="1913150"/>
              <a:chOff x="1673837" y="2603456"/>
              <a:chExt cx="2126799" cy="2362118"/>
            </a:xfrm>
          </p:grpSpPr>
          <p:sp>
            <p:nvSpPr>
              <p:cNvPr id="104" name="Freeform 15"/>
              <p:cNvSpPr>
                <a:spLocks/>
              </p:cNvSpPr>
              <p:nvPr/>
            </p:nvSpPr>
            <p:spPr bwMode="auto">
              <a:xfrm>
                <a:off x="1673837" y="2603456"/>
                <a:ext cx="2126799" cy="2124618"/>
              </a:xfrm>
              <a:custGeom>
                <a:avLst/>
                <a:gdLst>
                  <a:gd name="T0" fmla="*/ 77 w 1235"/>
                  <a:gd name="T1" fmla="*/ 478 h 1234"/>
                  <a:gd name="T2" fmla="*/ 479 w 1235"/>
                  <a:gd name="T3" fmla="*/ 76 h 1234"/>
                  <a:gd name="T4" fmla="*/ 756 w 1235"/>
                  <a:gd name="T5" fmla="*/ 76 h 1234"/>
                  <a:gd name="T6" fmla="*/ 1158 w 1235"/>
                  <a:gd name="T7" fmla="*/ 478 h 1234"/>
                  <a:gd name="T8" fmla="*/ 1158 w 1235"/>
                  <a:gd name="T9" fmla="*/ 756 h 1234"/>
                  <a:gd name="T10" fmla="*/ 756 w 1235"/>
                  <a:gd name="T11" fmla="*/ 1158 h 1234"/>
                  <a:gd name="T12" fmla="*/ 479 w 1235"/>
                  <a:gd name="T13" fmla="*/ 1158 h 1234"/>
                  <a:gd name="T14" fmla="*/ 77 w 1235"/>
                  <a:gd name="T15" fmla="*/ 756 h 1234"/>
                  <a:gd name="T16" fmla="*/ 77 w 1235"/>
                  <a:gd name="T17" fmla="*/ 478 h 1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35" h="1234">
                    <a:moveTo>
                      <a:pt x="77" y="478"/>
                    </a:moveTo>
                    <a:cubicBezTo>
                      <a:pt x="479" y="76"/>
                      <a:pt x="479" y="76"/>
                      <a:pt x="479" y="76"/>
                    </a:cubicBezTo>
                    <a:cubicBezTo>
                      <a:pt x="555" y="0"/>
                      <a:pt x="679" y="0"/>
                      <a:pt x="756" y="76"/>
                    </a:cubicBezTo>
                    <a:cubicBezTo>
                      <a:pt x="1158" y="478"/>
                      <a:pt x="1158" y="478"/>
                      <a:pt x="1158" y="478"/>
                    </a:cubicBezTo>
                    <a:cubicBezTo>
                      <a:pt x="1235" y="555"/>
                      <a:pt x="1235" y="679"/>
                      <a:pt x="1158" y="756"/>
                    </a:cubicBezTo>
                    <a:cubicBezTo>
                      <a:pt x="756" y="1158"/>
                      <a:pt x="756" y="1158"/>
                      <a:pt x="756" y="1158"/>
                    </a:cubicBezTo>
                    <a:cubicBezTo>
                      <a:pt x="679" y="1234"/>
                      <a:pt x="555" y="1234"/>
                      <a:pt x="479" y="1158"/>
                    </a:cubicBezTo>
                    <a:cubicBezTo>
                      <a:pt x="77" y="756"/>
                      <a:pt x="77" y="756"/>
                      <a:pt x="77" y="756"/>
                    </a:cubicBezTo>
                    <a:cubicBezTo>
                      <a:pt x="0" y="679"/>
                      <a:pt x="0" y="555"/>
                      <a:pt x="77" y="478"/>
                    </a:cubicBezTo>
                    <a:close/>
                  </a:path>
                </a:pathLst>
              </a:custGeom>
              <a:solidFill>
                <a:schemeClr val="bg1"/>
              </a:solidFill>
              <a:ln w="76200" cap="flat">
                <a:gradFill>
                  <a:gsLst>
                    <a:gs pos="0">
                      <a:srgbClr val="02A1D9"/>
                    </a:gs>
                    <a:gs pos="100000">
                      <a:srgbClr val="38D6F8"/>
                    </a:gs>
                  </a:gsLst>
                  <a:lin ang="5400000" scaled="1"/>
                </a:gradFill>
                <a:prstDash val="solid"/>
                <a:miter lim="800000"/>
                <a:headEnd/>
                <a:tailEnd/>
              </a:ln>
              <a:effectLst>
                <a:outerShdw blurRad="203200" dist="38100" dir="2700000" algn="tl" rotWithShape="0">
                  <a:prstClr val="black">
                    <a:alpha val="10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5" name="Freeform 16"/>
              <p:cNvSpPr>
                <a:spLocks/>
              </p:cNvSpPr>
              <p:nvPr/>
            </p:nvSpPr>
            <p:spPr bwMode="auto">
              <a:xfrm>
                <a:off x="1673837" y="2838775"/>
                <a:ext cx="2126799" cy="2126799"/>
              </a:xfrm>
              <a:custGeom>
                <a:avLst/>
                <a:gdLst>
                  <a:gd name="T0" fmla="*/ 77 w 1235"/>
                  <a:gd name="T1" fmla="*/ 479 h 1235"/>
                  <a:gd name="T2" fmla="*/ 479 w 1235"/>
                  <a:gd name="T3" fmla="*/ 77 h 1235"/>
                  <a:gd name="T4" fmla="*/ 756 w 1235"/>
                  <a:gd name="T5" fmla="*/ 77 h 1235"/>
                  <a:gd name="T6" fmla="*/ 1158 w 1235"/>
                  <a:gd name="T7" fmla="*/ 479 h 1235"/>
                  <a:gd name="T8" fmla="*/ 1158 w 1235"/>
                  <a:gd name="T9" fmla="*/ 756 h 1235"/>
                  <a:gd name="T10" fmla="*/ 756 w 1235"/>
                  <a:gd name="T11" fmla="*/ 1158 h 1235"/>
                  <a:gd name="T12" fmla="*/ 479 w 1235"/>
                  <a:gd name="T13" fmla="*/ 1158 h 1235"/>
                  <a:gd name="T14" fmla="*/ 77 w 1235"/>
                  <a:gd name="T15" fmla="*/ 756 h 1235"/>
                  <a:gd name="T16" fmla="*/ 77 w 1235"/>
                  <a:gd name="T17" fmla="*/ 479 h 12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35" h="1235">
                    <a:moveTo>
                      <a:pt x="77" y="479"/>
                    </a:moveTo>
                    <a:cubicBezTo>
                      <a:pt x="479" y="77"/>
                      <a:pt x="479" y="77"/>
                      <a:pt x="479" y="77"/>
                    </a:cubicBezTo>
                    <a:cubicBezTo>
                      <a:pt x="555" y="0"/>
                      <a:pt x="679" y="0"/>
                      <a:pt x="756" y="77"/>
                    </a:cubicBezTo>
                    <a:cubicBezTo>
                      <a:pt x="1158" y="479"/>
                      <a:pt x="1158" y="479"/>
                      <a:pt x="1158" y="479"/>
                    </a:cubicBezTo>
                    <a:cubicBezTo>
                      <a:pt x="1235" y="555"/>
                      <a:pt x="1235" y="679"/>
                      <a:pt x="1158" y="756"/>
                    </a:cubicBezTo>
                    <a:cubicBezTo>
                      <a:pt x="756" y="1158"/>
                      <a:pt x="756" y="1158"/>
                      <a:pt x="756" y="1158"/>
                    </a:cubicBezTo>
                    <a:cubicBezTo>
                      <a:pt x="679" y="1235"/>
                      <a:pt x="555" y="1235"/>
                      <a:pt x="479" y="1158"/>
                    </a:cubicBezTo>
                    <a:cubicBezTo>
                      <a:pt x="77" y="756"/>
                      <a:pt x="77" y="756"/>
                      <a:pt x="77" y="756"/>
                    </a:cubicBezTo>
                    <a:cubicBezTo>
                      <a:pt x="0" y="679"/>
                      <a:pt x="0" y="555"/>
                      <a:pt x="77" y="479"/>
                    </a:cubicBezTo>
                    <a:close/>
                  </a:path>
                </a:pathLst>
              </a:cu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>
                <a:noFill/>
              </a:ln>
              <a:effectLst>
                <a:innerShdw blurRad="177800" dist="38100">
                  <a:prstClr val="black">
                    <a:alpha val="22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6" name="Freeform 29"/>
              <p:cNvSpPr>
                <a:spLocks noEditPoints="1"/>
              </p:cNvSpPr>
              <p:nvPr/>
            </p:nvSpPr>
            <p:spPr bwMode="auto">
              <a:xfrm>
                <a:off x="2397844" y="3543997"/>
                <a:ext cx="678784" cy="716354"/>
              </a:xfrm>
              <a:custGeom>
                <a:avLst/>
                <a:gdLst>
                  <a:gd name="T0" fmla="*/ 201 w 456"/>
                  <a:gd name="T1" fmla="*/ 370 h 481"/>
                  <a:gd name="T2" fmla="*/ 174 w 456"/>
                  <a:gd name="T3" fmla="*/ 481 h 481"/>
                  <a:gd name="T4" fmla="*/ 271 w 456"/>
                  <a:gd name="T5" fmla="*/ 420 h 481"/>
                  <a:gd name="T6" fmla="*/ 259 w 456"/>
                  <a:gd name="T7" fmla="*/ 408 h 481"/>
                  <a:gd name="T8" fmla="*/ 259 w 456"/>
                  <a:gd name="T9" fmla="*/ 449 h 481"/>
                  <a:gd name="T10" fmla="*/ 220 w 456"/>
                  <a:gd name="T11" fmla="*/ 437 h 481"/>
                  <a:gd name="T12" fmla="*/ 203 w 456"/>
                  <a:gd name="T13" fmla="*/ 414 h 481"/>
                  <a:gd name="T14" fmla="*/ 204 w 456"/>
                  <a:gd name="T15" fmla="*/ 386 h 481"/>
                  <a:gd name="T16" fmla="*/ 228 w 456"/>
                  <a:gd name="T17" fmla="*/ 354 h 481"/>
                  <a:gd name="T18" fmla="*/ 252 w 456"/>
                  <a:gd name="T19" fmla="*/ 386 h 481"/>
                  <a:gd name="T20" fmla="*/ 149 w 456"/>
                  <a:gd name="T21" fmla="*/ 338 h 481"/>
                  <a:gd name="T22" fmla="*/ 51 w 456"/>
                  <a:gd name="T23" fmla="*/ 330 h 481"/>
                  <a:gd name="T24" fmla="*/ 28 w 456"/>
                  <a:gd name="T25" fmla="*/ 426 h 481"/>
                  <a:gd name="T26" fmla="*/ 111 w 456"/>
                  <a:gd name="T27" fmla="*/ 374 h 481"/>
                  <a:gd name="T28" fmla="*/ 98 w 456"/>
                  <a:gd name="T29" fmla="*/ 394 h 481"/>
                  <a:gd name="T30" fmla="*/ 66 w 456"/>
                  <a:gd name="T31" fmla="*/ 386 h 481"/>
                  <a:gd name="T32" fmla="*/ 55 w 456"/>
                  <a:gd name="T33" fmla="*/ 367 h 481"/>
                  <a:gd name="T34" fmla="*/ 54 w 456"/>
                  <a:gd name="T35" fmla="*/ 347 h 481"/>
                  <a:gd name="T36" fmla="*/ 74 w 456"/>
                  <a:gd name="T37" fmla="*/ 322 h 481"/>
                  <a:gd name="T38" fmla="*/ 95 w 456"/>
                  <a:gd name="T39" fmla="*/ 347 h 481"/>
                  <a:gd name="T40" fmla="*/ 93 w 456"/>
                  <a:gd name="T41" fmla="*/ 367 h 481"/>
                  <a:gd name="T42" fmla="*/ 404 w 456"/>
                  <a:gd name="T43" fmla="*/ 330 h 481"/>
                  <a:gd name="T44" fmla="*/ 306 w 456"/>
                  <a:gd name="T45" fmla="*/ 338 h 481"/>
                  <a:gd name="T46" fmla="*/ 381 w 456"/>
                  <a:gd name="T47" fmla="*/ 400 h 481"/>
                  <a:gd name="T48" fmla="*/ 456 w 456"/>
                  <a:gd name="T49" fmla="*/ 338 h 481"/>
                  <a:gd name="T50" fmla="*/ 389 w 456"/>
                  <a:gd name="T51" fmla="*/ 386 h 481"/>
                  <a:gd name="T52" fmla="*/ 358 w 456"/>
                  <a:gd name="T53" fmla="*/ 394 h 481"/>
                  <a:gd name="T54" fmla="*/ 356 w 456"/>
                  <a:gd name="T55" fmla="*/ 361 h 481"/>
                  <a:gd name="T56" fmla="*/ 369 w 456"/>
                  <a:gd name="T57" fmla="*/ 345 h 481"/>
                  <a:gd name="T58" fmla="*/ 389 w 456"/>
                  <a:gd name="T59" fmla="*/ 337 h 481"/>
                  <a:gd name="T60" fmla="*/ 419 w 456"/>
                  <a:gd name="T61" fmla="*/ 349 h 481"/>
                  <a:gd name="T62" fmla="*/ 401 w 456"/>
                  <a:gd name="T63" fmla="*/ 376 h 481"/>
                  <a:gd name="T64" fmla="*/ 129 w 456"/>
                  <a:gd name="T65" fmla="*/ 283 h 481"/>
                  <a:gd name="T66" fmla="*/ 263 w 456"/>
                  <a:gd name="T67" fmla="*/ 182 h 481"/>
                  <a:gd name="T68" fmla="*/ 160 w 456"/>
                  <a:gd name="T69" fmla="*/ 126 h 481"/>
                  <a:gd name="T70" fmla="*/ 147 w 456"/>
                  <a:gd name="T71" fmla="*/ 266 h 481"/>
                  <a:gd name="T72" fmla="*/ 227 w 456"/>
                  <a:gd name="T73" fmla="*/ 77 h 481"/>
                  <a:gd name="T74" fmla="*/ 177 w 456"/>
                  <a:gd name="T75" fmla="*/ 126 h 481"/>
                  <a:gd name="T76" fmla="*/ 218 w 456"/>
                  <a:gd name="T77" fmla="*/ 46 h 481"/>
                  <a:gd name="T78" fmla="*/ 236 w 456"/>
                  <a:gd name="T79" fmla="*/ 46 h 481"/>
                  <a:gd name="T80" fmla="*/ 310 w 456"/>
                  <a:gd name="T81" fmla="*/ 31 h 481"/>
                  <a:gd name="T82" fmla="*/ 307 w 456"/>
                  <a:gd name="T83" fmla="*/ 117 h 481"/>
                  <a:gd name="T84" fmla="*/ 307 w 456"/>
                  <a:gd name="T85" fmla="*/ 135 h 481"/>
                  <a:gd name="T86" fmla="*/ 132 w 456"/>
                  <a:gd name="T87" fmla="*/ 43 h 481"/>
                  <a:gd name="T88" fmla="*/ 164 w 456"/>
                  <a:gd name="T89" fmla="*/ 75 h 481"/>
                  <a:gd name="T90" fmla="*/ 101 w 456"/>
                  <a:gd name="T91" fmla="*/ 117 h 4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456" h="481">
                    <a:moveTo>
                      <a:pt x="254" y="370"/>
                    </a:moveTo>
                    <a:cubicBezTo>
                      <a:pt x="228" y="316"/>
                      <a:pt x="228" y="316"/>
                      <a:pt x="228" y="316"/>
                    </a:cubicBezTo>
                    <a:cubicBezTo>
                      <a:pt x="201" y="370"/>
                      <a:pt x="201" y="370"/>
                      <a:pt x="201" y="370"/>
                    </a:cubicBezTo>
                    <a:cubicBezTo>
                      <a:pt x="141" y="379"/>
                      <a:pt x="141" y="379"/>
                      <a:pt x="141" y="379"/>
                    </a:cubicBezTo>
                    <a:cubicBezTo>
                      <a:pt x="185" y="420"/>
                      <a:pt x="185" y="420"/>
                      <a:pt x="185" y="420"/>
                    </a:cubicBezTo>
                    <a:cubicBezTo>
                      <a:pt x="174" y="481"/>
                      <a:pt x="174" y="481"/>
                      <a:pt x="174" y="481"/>
                    </a:cubicBezTo>
                    <a:cubicBezTo>
                      <a:pt x="228" y="451"/>
                      <a:pt x="228" y="451"/>
                      <a:pt x="228" y="451"/>
                    </a:cubicBezTo>
                    <a:cubicBezTo>
                      <a:pt x="281" y="481"/>
                      <a:pt x="281" y="481"/>
                      <a:pt x="281" y="481"/>
                    </a:cubicBezTo>
                    <a:cubicBezTo>
                      <a:pt x="271" y="420"/>
                      <a:pt x="271" y="420"/>
                      <a:pt x="271" y="420"/>
                    </a:cubicBezTo>
                    <a:cubicBezTo>
                      <a:pt x="314" y="379"/>
                      <a:pt x="314" y="379"/>
                      <a:pt x="314" y="379"/>
                    </a:cubicBezTo>
                    <a:lnTo>
                      <a:pt x="254" y="370"/>
                    </a:lnTo>
                    <a:close/>
                    <a:moveTo>
                      <a:pt x="259" y="408"/>
                    </a:moveTo>
                    <a:cubicBezTo>
                      <a:pt x="253" y="414"/>
                      <a:pt x="253" y="414"/>
                      <a:pt x="253" y="414"/>
                    </a:cubicBezTo>
                    <a:cubicBezTo>
                      <a:pt x="254" y="423"/>
                      <a:pt x="254" y="423"/>
                      <a:pt x="254" y="423"/>
                    </a:cubicBezTo>
                    <a:cubicBezTo>
                      <a:pt x="259" y="449"/>
                      <a:pt x="259" y="449"/>
                      <a:pt x="259" y="449"/>
                    </a:cubicBezTo>
                    <a:cubicBezTo>
                      <a:pt x="236" y="437"/>
                      <a:pt x="236" y="437"/>
                      <a:pt x="236" y="437"/>
                    </a:cubicBezTo>
                    <a:cubicBezTo>
                      <a:pt x="228" y="432"/>
                      <a:pt x="228" y="432"/>
                      <a:pt x="228" y="432"/>
                    </a:cubicBezTo>
                    <a:cubicBezTo>
                      <a:pt x="220" y="437"/>
                      <a:pt x="220" y="437"/>
                      <a:pt x="220" y="437"/>
                    </a:cubicBezTo>
                    <a:cubicBezTo>
                      <a:pt x="197" y="449"/>
                      <a:pt x="197" y="449"/>
                      <a:pt x="197" y="449"/>
                    </a:cubicBezTo>
                    <a:cubicBezTo>
                      <a:pt x="201" y="423"/>
                      <a:pt x="201" y="423"/>
                      <a:pt x="201" y="423"/>
                    </a:cubicBezTo>
                    <a:cubicBezTo>
                      <a:pt x="203" y="414"/>
                      <a:pt x="203" y="414"/>
                      <a:pt x="203" y="414"/>
                    </a:cubicBezTo>
                    <a:cubicBezTo>
                      <a:pt x="196" y="408"/>
                      <a:pt x="196" y="408"/>
                      <a:pt x="196" y="408"/>
                    </a:cubicBezTo>
                    <a:cubicBezTo>
                      <a:pt x="178" y="390"/>
                      <a:pt x="178" y="390"/>
                      <a:pt x="178" y="390"/>
                    </a:cubicBezTo>
                    <a:cubicBezTo>
                      <a:pt x="204" y="386"/>
                      <a:pt x="204" y="386"/>
                      <a:pt x="204" y="386"/>
                    </a:cubicBezTo>
                    <a:cubicBezTo>
                      <a:pt x="212" y="385"/>
                      <a:pt x="212" y="385"/>
                      <a:pt x="212" y="385"/>
                    </a:cubicBezTo>
                    <a:cubicBezTo>
                      <a:pt x="216" y="377"/>
                      <a:pt x="216" y="377"/>
                      <a:pt x="216" y="377"/>
                    </a:cubicBezTo>
                    <a:cubicBezTo>
                      <a:pt x="228" y="354"/>
                      <a:pt x="228" y="354"/>
                      <a:pt x="228" y="354"/>
                    </a:cubicBezTo>
                    <a:cubicBezTo>
                      <a:pt x="239" y="377"/>
                      <a:pt x="239" y="377"/>
                      <a:pt x="239" y="377"/>
                    </a:cubicBezTo>
                    <a:cubicBezTo>
                      <a:pt x="243" y="385"/>
                      <a:pt x="243" y="385"/>
                      <a:pt x="243" y="385"/>
                    </a:cubicBezTo>
                    <a:cubicBezTo>
                      <a:pt x="252" y="386"/>
                      <a:pt x="252" y="386"/>
                      <a:pt x="252" y="386"/>
                    </a:cubicBezTo>
                    <a:cubicBezTo>
                      <a:pt x="278" y="390"/>
                      <a:pt x="278" y="390"/>
                      <a:pt x="278" y="390"/>
                    </a:cubicBezTo>
                    <a:lnTo>
                      <a:pt x="259" y="408"/>
                    </a:lnTo>
                    <a:close/>
                    <a:moveTo>
                      <a:pt x="149" y="338"/>
                    </a:moveTo>
                    <a:cubicBezTo>
                      <a:pt x="97" y="330"/>
                      <a:pt x="97" y="330"/>
                      <a:pt x="97" y="330"/>
                    </a:cubicBezTo>
                    <a:cubicBezTo>
                      <a:pt x="74" y="284"/>
                      <a:pt x="74" y="284"/>
                      <a:pt x="74" y="284"/>
                    </a:cubicBezTo>
                    <a:cubicBezTo>
                      <a:pt x="51" y="330"/>
                      <a:pt x="51" y="330"/>
                      <a:pt x="51" y="330"/>
                    </a:cubicBezTo>
                    <a:cubicBezTo>
                      <a:pt x="0" y="338"/>
                      <a:pt x="0" y="338"/>
                      <a:pt x="0" y="338"/>
                    </a:cubicBezTo>
                    <a:cubicBezTo>
                      <a:pt x="37" y="374"/>
                      <a:pt x="37" y="374"/>
                      <a:pt x="37" y="374"/>
                    </a:cubicBezTo>
                    <a:cubicBezTo>
                      <a:pt x="28" y="426"/>
                      <a:pt x="28" y="426"/>
                      <a:pt x="28" y="426"/>
                    </a:cubicBezTo>
                    <a:cubicBezTo>
                      <a:pt x="74" y="400"/>
                      <a:pt x="74" y="400"/>
                      <a:pt x="74" y="400"/>
                    </a:cubicBezTo>
                    <a:cubicBezTo>
                      <a:pt x="120" y="426"/>
                      <a:pt x="120" y="426"/>
                      <a:pt x="120" y="426"/>
                    </a:cubicBezTo>
                    <a:cubicBezTo>
                      <a:pt x="111" y="374"/>
                      <a:pt x="111" y="374"/>
                      <a:pt x="111" y="374"/>
                    </a:cubicBezTo>
                    <a:lnTo>
                      <a:pt x="149" y="338"/>
                    </a:lnTo>
                    <a:close/>
                    <a:moveTo>
                      <a:pt x="95" y="376"/>
                    </a:moveTo>
                    <a:cubicBezTo>
                      <a:pt x="98" y="394"/>
                      <a:pt x="98" y="394"/>
                      <a:pt x="98" y="394"/>
                    </a:cubicBezTo>
                    <a:cubicBezTo>
                      <a:pt x="82" y="386"/>
                      <a:pt x="82" y="386"/>
                      <a:pt x="82" y="386"/>
                    </a:cubicBezTo>
                    <a:cubicBezTo>
                      <a:pt x="74" y="381"/>
                      <a:pt x="74" y="381"/>
                      <a:pt x="74" y="381"/>
                    </a:cubicBezTo>
                    <a:cubicBezTo>
                      <a:pt x="66" y="386"/>
                      <a:pt x="66" y="386"/>
                      <a:pt x="66" y="386"/>
                    </a:cubicBezTo>
                    <a:cubicBezTo>
                      <a:pt x="51" y="394"/>
                      <a:pt x="51" y="394"/>
                      <a:pt x="51" y="394"/>
                    </a:cubicBezTo>
                    <a:cubicBezTo>
                      <a:pt x="54" y="376"/>
                      <a:pt x="54" y="376"/>
                      <a:pt x="54" y="376"/>
                    </a:cubicBezTo>
                    <a:cubicBezTo>
                      <a:pt x="55" y="367"/>
                      <a:pt x="55" y="367"/>
                      <a:pt x="55" y="367"/>
                    </a:cubicBezTo>
                    <a:cubicBezTo>
                      <a:pt x="49" y="361"/>
                      <a:pt x="49" y="361"/>
                      <a:pt x="49" y="361"/>
                    </a:cubicBezTo>
                    <a:cubicBezTo>
                      <a:pt x="36" y="349"/>
                      <a:pt x="36" y="349"/>
                      <a:pt x="36" y="349"/>
                    </a:cubicBezTo>
                    <a:cubicBezTo>
                      <a:pt x="54" y="347"/>
                      <a:pt x="54" y="347"/>
                      <a:pt x="54" y="347"/>
                    </a:cubicBezTo>
                    <a:cubicBezTo>
                      <a:pt x="63" y="345"/>
                      <a:pt x="63" y="345"/>
                      <a:pt x="63" y="345"/>
                    </a:cubicBezTo>
                    <a:cubicBezTo>
                      <a:pt x="67" y="337"/>
                      <a:pt x="67" y="337"/>
                      <a:pt x="67" y="337"/>
                    </a:cubicBezTo>
                    <a:cubicBezTo>
                      <a:pt x="74" y="322"/>
                      <a:pt x="74" y="322"/>
                      <a:pt x="74" y="322"/>
                    </a:cubicBezTo>
                    <a:cubicBezTo>
                      <a:pt x="82" y="337"/>
                      <a:pt x="82" y="337"/>
                      <a:pt x="82" y="337"/>
                    </a:cubicBezTo>
                    <a:cubicBezTo>
                      <a:pt x="86" y="345"/>
                      <a:pt x="86" y="345"/>
                      <a:pt x="86" y="345"/>
                    </a:cubicBezTo>
                    <a:cubicBezTo>
                      <a:pt x="95" y="347"/>
                      <a:pt x="95" y="347"/>
                      <a:pt x="95" y="347"/>
                    </a:cubicBezTo>
                    <a:cubicBezTo>
                      <a:pt x="112" y="349"/>
                      <a:pt x="112" y="349"/>
                      <a:pt x="112" y="349"/>
                    </a:cubicBezTo>
                    <a:cubicBezTo>
                      <a:pt x="100" y="361"/>
                      <a:pt x="100" y="361"/>
                      <a:pt x="100" y="361"/>
                    </a:cubicBezTo>
                    <a:cubicBezTo>
                      <a:pt x="93" y="367"/>
                      <a:pt x="93" y="367"/>
                      <a:pt x="93" y="367"/>
                    </a:cubicBezTo>
                    <a:lnTo>
                      <a:pt x="95" y="376"/>
                    </a:lnTo>
                    <a:close/>
                    <a:moveTo>
                      <a:pt x="456" y="338"/>
                    </a:moveTo>
                    <a:cubicBezTo>
                      <a:pt x="404" y="330"/>
                      <a:pt x="404" y="330"/>
                      <a:pt x="404" y="330"/>
                    </a:cubicBezTo>
                    <a:cubicBezTo>
                      <a:pt x="381" y="284"/>
                      <a:pt x="381" y="284"/>
                      <a:pt x="381" y="284"/>
                    </a:cubicBezTo>
                    <a:cubicBezTo>
                      <a:pt x="358" y="330"/>
                      <a:pt x="358" y="330"/>
                      <a:pt x="358" y="330"/>
                    </a:cubicBezTo>
                    <a:cubicBezTo>
                      <a:pt x="306" y="338"/>
                      <a:pt x="306" y="338"/>
                      <a:pt x="306" y="338"/>
                    </a:cubicBezTo>
                    <a:cubicBezTo>
                      <a:pt x="344" y="374"/>
                      <a:pt x="344" y="374"/>
                      <a:pt x="344" y="374"/>
                    </a:cubicBezTo>
                    <a:cubicBezTo>
                      <a:pt x="335" y="426"/>
                      <a:pt x="335" y="426"/>
                      <a:pt x="335" y="426"/>
                    </a:cubicBezTo>
                    <a:cubicBezTo>
                      <a:pt x="381" y="400"/>
                      <a:pt x="381" y="400"/>
                      <a:pt x="381" y="400"/>
                    </a:cubicBezTo>
                    <a:cubicBezTo>
                      <a:pt x="427" y="426"/>
                      <a:pt x="427" y="426"/>
                      <a:pt x="427" y="426"/>
                    </a:cubicBezTo>
                    <a:cubicBezTo>
                      <a:pt x="418" y="374"/>
                      <a:pt x="418" y="374"/>
                      <a:pt x="418" y="374"/>
                    </a:cubicBezTo>
                    <a:lnTo>
                      <a:pt x="456" y="338"/>
                    </a:lnTo>
                    <a:close/>
                    <a:moveTo>
                      <a:pt x="401" y="376"/>
                    </a:moveTo>
                    <a:cubicBezTo>
                      <a:pt x="405" y="394"/>
                      <a:pt x="405" y="394"/>
                      <a:pt x="405" y="394"/>
                    </a:cubicBezTo>
                    <a:cubicBezTo>
                      <a:pt x="389" y="386"/>
                      <a:pt x="389" y="386"/>
                      <a:pt x="389" y="386"/>
                    </a:cubicBezTo>
                    <a:cubicBezTo>
                      <a:pt x="381" y="381"/>
                      <a:pt x="381" y="381"/>
                      <a:pt x="381" y="381"/>
                    </a:cubicBezTo>
                    <a:cubicBezTo>
                      <a:pt x="373" y="386"/>
                      <a:pt x="373" y="386"/>
                      <a:pt x="373" y="386"/>
                    </a:cubicBezTo>
                    <a:cubicBezTo>
                      <a:pt x="358" y="394"/>
                      <a:pt x="358" y="394"/>
                      <a:pt x="358" y="394"/>
                    </a:cubicBezTo>
                    <a:cubicBezTo>
                      <a:pt x="361" y="376"/>
                      <a:pt x="361" y="376"/>
                      <a:pt x="361" y="376"/>
                    </a:cubicBezTo>
                    <a:cubicBezTo>
                      <a:pt x="362" y="367"/>
                      <a:pt x="362" y="367"/>
                      <a:pt x="362" y="367"/>
                    </a:cubicBezTo>
                    <a:cubicBezTo>
                      <a:pt x="356" y="361"/>
                      <a:pt x="356" y="361"/>
                      <a:pt x="356" y="361"/>
                    </a:cubicBezTo>
                    <a:cubicBezTo>
                      <a:pt x="343" y="349"/>
                      <a:pt x="343" y="349"/>
                      <a:pt x="343" y="349"/>
                    </a:cubicBezTo>
                    <a:cubicBezTo>
                      <a:pt x="361" y="347"/>
                      <a:pt x="361" y="347"/>
                      <a:pt x="361" y="347"/>
                    </a:cubicBezTo>
                    <a:cubicBezTo>
                      <a:pt x="369" y="345"/>
                      <a:pt x="369" y="345"/>
                      <a:pt x="369" y="345"/>
                    </a:cubicBezTo>
                    <a:cubicBezTo>
                      <a:pt x="373" y="337"/>
                      <a:pt x="373" y="337"/>
                      <a:pt x="373" y="337"/>
                    </a:cubicBezTo>
                    <a:cubicBezTo>
                      <a:pt x="381" y="322"/>
                      <a:pt x="381" y="322"/>
                      <a:pt x="381" y="322"/>
                    </a:cubicBezTo>
                    <a:cubicBezTo>
                      <a:pt x="389" y="337"/>
                      <a:pt x="389" y="337"/>
                      <a:pt x="389" y="337"/>
                    </a:cubicBezTo>
                    <a:cubicBezTo>
                      <a:pt x="393" y="345"/>
                      <a:pt x="393" y="345"/>
                      <a:pt x="393" y="345"/>
                    </a:cubicBezTo>
                    <a:cubicBezTo>
                      <a:pt x="401" y="347"/>
                      <a:pt x="401" y="347"/>
                      <a:pt x="401" y="347"/>
                    </a:cubicBezTo>
                    <a:cubicBezTo>
                      <a:pt x="419" y="349"/>
                      <a:pt x="419" y="349"/>
                      <a:pt x="419" y="349"/>
                    </a:cubicBezTo>
                    <a:cubicBezTo>
                      <a:pt x="407" y="361"/>
                      <a:pt x="407" y="361"/>
                      <a:pt x="407" y="361"/>
                    </a:cubicBezTo>
                    <a:cubicBezTo>
                      <a:pt x="400" y="367"/>
                      <a:pt x="400" y="367"/>
                      <a:pt x="400" y="367"/>
                    </a:cubicBezTo>
                    <a:lnTo>
                      <a:pt x="401" y="376"/>
                    </a:lnTo>
                    <a:close/>
                    <a:moveTo>
                      <a:pt x="191" y="183"/>
                    </a:moveTo>
                    <a:cubicBezTo>
                      <a:pt x="155" y="197"/>
                      <a:pt x="129" y="233"/>
                      <a:pt x="129" y="274"/>
                    </a:cubicBezTo>
                    <a:cubicBezTo>
                      <a:pt x="129" y="283"/>
                      <a:pt x="129" y="283"/>
                      <a:pt x="129" y="283"/>
                    </a:cubicBezTo>
                    <a:cubicBezTo>
                      <a:pt x="327" y="283"/>
                      <a:pt x="327" y="283"/>
                      <a:pt x="327" y="283"/>
                    </a:cubicBezTo>
                    <a:cubicBezTo>
                      <a:pt x="327" y="274"/>
                      <a:pt x="327" y="274"/>
                      <a:pt x="327" y="274"/>
                    </a:cubicBezTo>
                    <a:cubicBezTo>
                      <a:pt x="327" y="232"/>
                      <a:pt x="300" y="197"/>
                      <a:pt x="263" y="182"/>
                    </a:cubicBezTo>
                    <a:cubicBezTo>
                      <a:pt x="282" y="170"/>
                      <a:pt x="294" y="150"/>
                      <a:pt x="294" y="126"/>
                    </a:cubicBezTo>
                    <a:cubicBezTo>
                      <a:pt x="294" y="89"/>
                      <a:pt x="264" y="59"/>
                      <a:pt x="227" y="59"/>
                    </a:cubicBezTo>
                    <a:cubicBezTo>
                      <a:pt x="190" y="59"/>
                      <a:pt x="160" y="89"/>
                      <a:pt x="160" y="126"/>
                    </a:cubicBezTo>
                    <a:cubicBezTo>
                      <a:pt x="160" y="150"/>
                      <a:pt x="172" y="171"/>
                      <a:pt x="191" y="183"/>
                    </a:cubicBezTo>
                    <a:close/>
                    <a:moveTo>
                      <a:pt x="309" y="266"/>
                    </a:moveTo>
                    <a:cubicBezTo>
                      <a:pt x="147" y="266"/>
                      <a:pt x="147" y="266"/>
                      <a:pt x="147" y="266"/>
                    </a:cubicBezTo>
                    <a:cubicBezTo>
                      <a:pt x="151" y="225"/>
                      <a:pt x="186" y="193"/>
                      <a:pt x="228" y="193"/>
                    </a:cubicBezTo>
                    <a:cubicBezTo>
                      <a:pt x="270" y="193"/>
                      <a:pt x="304" y="225"/>
                      <a:pt x="309" y="266"/>
                    </a:cubicBezTo>
                    <a:close/>
                    <a:moveTo>
                      <a:pt x="227" y="77"/>
                    </a:moveTo>
                    <a:cubicBezTo>
                      <a:pt x="254" y="77"/>
                      <a:pt x="276" y="99"/>
                      <a:pt x="276" y="126"/>
                    </a:cubicBezTo>
                    <a:cubicBezTo>
                      <a:pt x="276" y="153"/>
                      <a:pt x="254" y="175"/>
                      <a:pt x="227" y="175"/>
                    </a:cubicBezTo>
                    <a:cubicBezTo>
                      <a:pt x="200" y="175"/>
                      <a:pt x="177" y="153"/>
                      <a:pt x="177" y="126"/>
                    </a:cubicBezTo>
                    <a:cubicBezTo>
                      <a:pt x="177" y="99"/>
                      <a:pt x="200" y="77"/>
                      <a:pt x="227" y="77"/>
                    </a:cubicBezTo>
                    <a:close/>
                    <a:moveTo>
                      <a:pt x="236" y="46"/>
                    </a:moveTo>
                    <a:cubicBezTo>
                      <a:pt x="218" y="46"/>
                      <a:pt x="218" y="46"/>
                      <a:pt x="218" y="46"/>
                    </a:cubicBezTo>
                    <a:cubicBezTo>
                      <a:pt x="218" y="0"/>
                      <a:pt x="218" y="0"/>
                      <a:pt x="218" y="0"/>
                    </a:cubicBezTo>
                    <a:cubicBezTo>
                      <a:pt x="236" y="0"/>
                      <a:pt x="236" y="0"/>
                      <a:pt x="236" y="0"/>
                    </a:cubicBezTo>
                    <a:lnTo>
                      <a:pt x="236" y="46"/>
                    </a:lnTo>
                    <a:close/>
                    <a:moveTo>
                      <a:pt x="290" y="75"/>
                    </a:moveTo>
                    <a:cubicBezTo>
                      <a:pt x="277" y="63"/>
                      <a:pt x="277" y="63"/>
                      <a:pt x="277" y="63"/>
                    </a:cubicBezTo>
                    <a:cubicBezTo>
                      <a:pt x="310" y="31"/>
                      <a:pt x="310" y="31"/>
                      <a:pt x="310" y="31"/>
                    </a:cubicBezTo>
                    <a:cubicBezTo>
                      <a:pt x="322" y="43"/>
                      <a:pt x="322" y="43"/>
                      <a:pt x="322" y="43"/>
                    </a:cubicBezTo>
                    <a:lnTo>
                      <a:pt x="290" y="75"/>
                    </a:lnTo>
                    <a:close/>
                    <a:moveTo>
                      <a:pt x="307" y="117"/>
                    </a:moveTo>
                    <a:cubicBezTo>
                      <a:pt x="353" y="117"/>
                      <a:pt x="353" y="117"/>
                      <a:pt x="353" y="117"/>
                    </a:cubicBezTo>
                    <a:cubicBezTo>
                      <a:pt x="353" y="135"/>
                      <a:pt x="353" y="135"/>
                      <a:pt x="353" y="135"/>
                    </a:cubicBezTo>
                    <a:cubicBezTo>
                      <a:pt x="307" y="135"/>
                      <a:pt x="307" y="135"/>
                      <a:pt x="307" y="135"/>
                    </a:cubicBezTo>
                    <a:lnTo>
                      <a:pt x="307" y="117"/>
                    </a:lnTo>
                    <a:close/>
                    <a:moveTo>
                      <a:pt x="164" y="75"/>
                    </a:moveTo>
                    <a:cubicBezTo>
                      <a:pt x="132" y="43"/>
                      <a:pt x="132" y="43"/>
                      <a:pt x="132" y="43"/>
                    </a:cubicBezTo>
                    <a:cubicBezTo>
                      <a:pt x="144" y="31"/>
                      <a:pt x="144" y="31"/>
                      <a:pt x="144" y="31"/>
                    </a:cubicBezTo>
                    <a:cubicBezTo>
                      <a:pt x="176" y="63"/>
                      <a:pt x="176" y="63"/>
                      <a:pt x="176" y="63"/>
                    </a:cubicBezTo>
                    <a:lnTo>
                      <a:pt x="164" y="75"/>
                    </a:lnTo>
                    <a:close/>
                    <a:moveTo>
                      <a:pt x="146" y="135"/>
                    </a:moveTo>
                    <a:cubicBezTo>
                      <a:pt x="101" y="135"/>
                      <a:pt x="101" y="135"/>
                      <a:pt x="101" y="135"/>
                    </a:cubicBezTo>
                    <a:cubicBezTo>
                      <a:pt x="101" y="117"/>
                      <a:pt x="101" y="117"/>
                      <a:pt x="101" y="117"/>
                    </a:cubicBezTo>
                    <a:cubicBezTo>
                      <a:pt x="146" y="117"/>
                      <a:pt x="146" y="117"/>
                      <a:pt x="146" y="117"/>
                    </a:cubicBezTo>
                    <a:lnTo>
                      <a:pt x="146" y="135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2" name="Rectangle 101"/>
            <p:cNvSpPr/>
            <p:nvPr/>
          </p:nvSpPr>
          <p:spPr>
            <a:xfrm>
              <a:off x="3290083" y="4613701"/>
              <a:ext cx="2371163" cy="40011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e-IN" sz="2000" b="1" dirty="0">
                  <a:ln w="0"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డిస్క్యాల్కులియా</a:t>
              </a:r>
              <a:endParaRPr lang="en-US" sz="2000" b="1" dirty="0">
                <a:ln w="0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3168316" y="5145999"/>
              <a:ext cx="29434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e-IN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గణితంలో ఇబ్బంది </a:t>
              </a:r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grpSp>
          <p:nvGrpSpPr>
            <p:cNvPr id="24" name="Group 91"/>
            <p:cNvGrpSpPr/>
            <p:nvPr/>
          </p:nvGrpSpPr>
          <p:grpSpPr>
            <a:xfrm>
              <a:off x="6391250" y="2415536"/>
              <a:ext cx="1722558" cy="1913150"/>
              <a:chOff x="1673837" y="2603456"/>
              <a:chExt cx="2126799" cy="2362118"/>
            </a:xfrm>
          </p:grpSpPr>
          <p:sp>
            <p:nvSpPr>
              <p:cNvPr id="25" name="Freeform 15"/>
              <p:cNvSpPr>
                <a:spLocks/>
              </p:cNvSpPr>
              <p:nvPr/>
            </p:nvSpPr>
            <p:spPr bwMode="auto">
              <a:xfrm>
                <a:off x="1673837" y="2603456"/>
                <a:ext cx="2126799" cy="2124618"/>
              </a:xfrm>
              <a:custGeom>
                <a:avLst/>
                <a:gdLst>
                  <a:gd name="T0" fmla="*/ 77 w 1235"/>
                  <a:gd name="T1" fmla="*/ 478 h 1234"/>
                  <a:gd name="T2" fmla="*/ 479 w 1235"/>
                  <a:gd name="T3" fmla="*/ 76 h 1234"/>
                  <a:gd name="T4" fmla="*/ 756 w 1235"/>
                  <a:gd name="T5" fmla="*/ 76 h 1234"/>
                  <a:gd name="T6" fmla="*/ 1158 w 1235"/>
                  <a:gd name="T7" fmla="*/ 478 h 1234"/>
                  <a:gd name="T8" fmla="*/ 1158 w 1235"/>
                  <a:gd name="T9" fmla="*/ 756 h 1234"/>
                  <a:gd name="T10" fmla="*/ 756 w 1235"/>
                  <a:gd name="T11" fmla="*/ 1158 h 1234"/>
                  <a:gd name="T12" fmla="*/ 479 w 1235"/>
                  <a:gd name="T13" fmla="*/ 1158 h 1234"/>
                  <a:gd name="T14" fmla="*/ 77 w 1235"/>
                  <a:gd name="T15" fmla="*/ 756 h 1234"/>
                  <a:gd name="T16" fmla="*/ 77 w 1235"/>
                  <a:gd name="T17" fmla="*/ 478 h 1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35" h="1234">
                    <a:moveTo>
                      <a:pt x="77" y="478"/>
                    </a:moveTo>
                    <a:cubicBezTo>
                      <a:pt x="479" y="76"/>
                      <a:pt x="479" y="76"/>
                      <a:pt x="479" y="76"/>
                    </a:cubicBezTo>
                    <a:cubicBezTo>
                      <a:pt x="555" y="0"/>
                      <a:pt x="679" y="0"/>
                      <a:pt x="756" y="76"/>
                    </a:cubicBezTo>
                    <a:cubicBezTo>
                      <a:pt x="1158" y="478"/>
                      <a:pt x="1158" y="478"/>
                      <a:pt x="1158" y="478"/>
                    </a:cubicBezTo>
                    <a:cubicBezTo>
                      <a:pt x="1235" y="555"/>
                      <a:pt x="1235" y="679"/>
                      <a:pt x="1158" y="756"/>
                    </a:cubicBezTo>
                    <a:cubicBezTo>
                      <a:pt x="756" y="1158"/>
                      <a:pt x="756" y="1158"/>
                      <a:pt x="756" y="1158"/>
                    </a:cubicBezTo>
                    <a:cubicBezTo>
                      <a:pt x="679" y="1234"/>
                      <a:pt x="555" y="1234"/>
                      <a:pt x="479" y="1158"/>
                    </a:cubicBezTo>
                    <a:cubicBezTo>
                      <a:pt x="77" y="756"/>
                      <a:pt x="77" y="756"/>
                      <a:pt x="77" y="756"/>
                    </a:cubicBezTo>
                    <a:cubicBezTo>
                      <a:pt x="0" y="679"/>
                      <a:pt x="0" y="555"/>
                      <a:pt x="77" y="478"/>
                    </a:cubicBezTo>
                    <a:close/>
                  </a:path>
                </a:pathLst>
              </a:custGeom>
              <a:solidFill>
                <a:schemeClr val="bg1"/>
              </a:solidFill>
              <a:ln w="76200" cap="flat">
                <a:gradFill>
                  <a:gsLst>
                    <a:gs pos="0">
                      <a:srgbClr val="02A1D9"/>
                    </a:gs>
                    <a:gs pos="100000">
                      <a:srgbClr val="38D6F8"/>
                    </a:gs>
                  </a:gsLst>
                  <a:lin ang="5400000" scaled="1"/>
                </a:gradFill>
                <a:prstDash val="solid"/>
                <a:miter lim="800000"/>
                <a:headEnd/>
                <a:tailEnd/>
              </a:ln>
              <a:effectLst>
                <a:outerShdw blurRad="203200" dist="38100" dir="2700000" algn="tl" rotWithShape="0">
                  <a:prstClr val="black">
                    <a:alpha val="10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Freeform 16"/>
              <p:cNvSpPr>
                <a:spLocks/>
              </p:cNvSpPr>
              <p:nvPr/>
            </p:nvSpPr>
            <p:spPr bwMode="auto">
              <a:xfrm>
                <a:off x="1673837" y="2838775"/>
                <a:ext cx="2126799" cy="2126799"/>
              </a:xfrm>
              <a:custGeom>
                <a:avLst/>
                <a:gdLst>
                  <a:gd name="T0" fmla="*/ 77 w 1235"/>
                  <a:gd name="T1" fmla="*/ 479 h 1235"/>
                  <a:gd name="T2" fmla="*/ 479 w 1235"/>
                  <a:gd name="T3" fmla="*/ 77 h 1235"/>
                  <a:gd name="T4" fmla="*/ 756 w 1235"/>
                  <a:gd name="T5" fmla="*/ 77 h 1235"/>
                  <a:gd name="T6" fmla="*/ 1158 w 1235"/>
                  <a:gd name="T7" fmla="*/ 479 h 1235"/>
                  <a:gd name="T8" fmla="*/ 1158 w 1235"/>
                  <a:gd name="T9" fmla="*/ 756 h 1235"/>
                  <a:gd name="T10" fmla="*/ 756 w 1235"/>
                  <a:gd name="T11" fmla="*/ 1158 h 1235"/>
                  <a:gd name="T12" fmla="*/ 479 w 1235"/>
                  <a:gd name="T13" fmla="*/ 1158 h 1235"/>
                  <a:gd name="T14" fmla="*/ 77 w 1235"/>
                  <a:gd name="T15" fmla="*/ 756 h 1235"/>
                  <a:gd name="T16" fmla="*/ 77 w 1235"/>
                  <a:gd name="T17" fmla="*/ 479 h 12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35" h="1235">
                    <a:moveTo>
                      <a:pt x="77" y="479"/>
                    </a:moveTo>
                    <a:cubicBezTo>
                      <a:pt x="479" y="77"/>
                      <a:pt x="479" y="77"/>
                      <a:pt x="479" y="77"/>
                    </a:cubicBezTo>
                    <a:cubicBezTo>
                      <a:pt x="555" y="0"/>
                      <a:pt x="679" y="0"/>
                      <a:pt x="756" y="77"/>
                    </a:cubicBezTo>
                    <a:cubicBezTo>
                      <a:pt x="1158" y="479"/>
                      <a:pt x="1158" y="479"/>
                      <a:pt x="1158" y="479"/>
                    </a:cubicBezTo>
                    <a:cubicBezTo>
                      <a:pt x="1235" y="555"/>
                      <a:pt x="1235" y="679"/>
                      <a:pt x="1158" y="756"/>
                    </a:cubicBezTo>
                    <a:cubicBezTo>
                      <a:pt x="756" y="1158"/>
                      <a:pt x="756" y="1158"/>
                      <a:pt x="756" y="1158"/>
                    </a:cubicBezTo>
                    <a:cubicBezTo>
                      <a:pt x="679" y="1235"/>
                      <a:pt x="555" y="1235"/>
                      <a:pt x="479" y="1158"/>
                    </a:cubicBezTo>
                    <a:cubicBezTo>
                      <a:pt x="77" y="756"/>
                      <a:pt x="77" y="756"/>
                      <a:pt x="77" y="756"/>
                    </a:cubicBezTo>
                    <a:cubicBezTo>
                      <a:pt x="0" y="679"/>
                      <a:pt x="0" y="555"/>
                      <a:pt x="77" y="479"/>
                    </a:cubicBezTo>
                    <a:close/>
                  </a:path>
                </a:pathLst>
              </a:cu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>
                <a:noFill/>
              </a:ln>
              <a:effectLst>
                <a:innerShdw blurRad="177800" dist="38100">
                  <a:prstClr val="black">
                    <a:alpha val="22000"/>
                  </a:prstClr>
                </a:inn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7" name="Freeform 29"/>
              <p:cNvSpPr>
                <a:spLocks noEditPoints="1"/>
              </p:cNvSpPr>
              <p:nvPr/>
            </p:nvSpPr>
            <p:spPr bwMode="auto">
              <a:xfrm>
                <a:off x="2397844" y="3543997"/>
                <a:ext cx="678784" cy="716354"/>
              </a:xfrm>
              <a:custGeom>
                <a:avLst/>
                <a:gdLst>
                  <a:gd name="T0" fmla="*/ 201 w 456"/>
                  <a:gd name="T1" fmla="*/ 370 h 481"/>
                  <a:gd name="T2" fmla="*/ 174 w 456"/>
                  <a:gd name="T3" fmla="*/ 481 h 481"/>
                  <a:gd name="T4" fmla="*/ 271 w 456"/>
                  <a:gd name="T5" fmla="*/ 420 h 481"/>
                  <a:gd name="T6" fmla="*/ 259 w 456"/>
                  <a:gd name="T7" fmla="*/ 408 h 481"/>
                  <a:gd name="T8" fmla="*/ 259 w 456"/>
                  <a:gd name="T9" fmla="*/ 449 h 481"/>
                  <a:gd name="T10" fmla="*/ 220 w 456"/>
                  <a:gd name="T11" fmla="*/ 437 h 481"/>
                  <a:gd name="T12" fmla="*/ 203 w 456"/>
                  <a:gd name="T13" fmla="*/ 414 h 481"/>
                  <a:gd name="T14" fmla="*/ 204 w 456"/>
                  <a:gd name="T15" fmla="*/ 386 h 481"/>
                  <a:gd name="T16" fmla="*/ 228 w 456"/>
                  <a:gd name="T17" fmla="*/ 354 h 481"/>
                  <a:gd name="T18" fmla="*/ 252 w 456"/>
                  <a:gd name="T19" fmla="*/ 386 h 481"/>
                  <a:gd name="T20" fmla="*/ 149 w 456"/>
                  <a:gd name="T21" fmla="*/ 338 h 481"/>
                  <a:gd name="T22" fmla="*/ 51 w 456"/>
                  <a:gd name="T23" fmla="*/ 330 h 481"/>
                  <a:gd name="T24" fmla="*/ 28 w 456"/>
                  <a:gd name="T25" fmla="*/ 426 h 481"/>
                  <a:gd name="T26" fmla="*/ 111 w 456"/>
                  <a:gd name="T27" fmla="*/ 374 h 481"/>
                  <a:gd name="T28" fmla="*/ 98 w 456"/>
                  <a:gd name="T29" fmla="*/ 394 h 481"/>
                  <a:gd name="T30" fmla="*/ 66 w 456"/>
                  <a:gd name="T31" fmla="*/ 386 h 481"/>
                  <a:gd name="T32" fmla="*/ 55 w 456"/>
                  <a:gd name="T33" fmla="*/ 367 h 481"/>
                  <a:gd name="T34" fmla="*/ 54 w 456"/>
                  <a:gd name="T35" fmla="*/ 347 h 481"/>
                  <a:gd name="T36" fmla="*/ 74 w 456"/>
                  <a:gd name="T37" fmla="*/ 322 h 481"/>
                  <a:gd name="T38" fmla="*/ 95 w 456"/>
                  <a:gd name="T39" fmla="*/ 347 h 481"/>
                  <a:gd name="T40" fmla="*/ 93 w 456"/>
                  <a:gd name="T41" fmla="*/ 367 h 481"/>
                  <a:gd name="T42" fmla="*/ 404 w 456"/>
                  <a:gd name="T43" fmla="*/ 330 h 481"/>
                  <a:gd name="T44" fmla="*/ 306 w 456"/>
                  <a:gd name="T45" fmla="*/ 338 h 481"/>
                  <a:gd name="T46" fmla="*/ 381 w 456"/>
                  <a:gd name="T47" fmla="*/ 400 h 481"/>
                  <a:gd name="T48" fmla="*/ 456 w 456"/>
                  <a:gd name="T49" fmla="*/ 338 h 481"/>
                  <a:gd name="T50" fmla="*/ 389 w 456"/>
                  <a:gd name="T51" fmla="*/ 386 h 481"/>
                  <a:gd name="T52" fmla="*/ 358 w 456"/>
                  <a:gd name="T53" fmla="*/ 394 h 481"/>
                  <a:gd name="T54" fmla="*/ 356 w 456"/>
                  <a:gd name="T55" fmla="*/ 361 h 481"/>
                  <a:gd name="T56" fmla="*/ 369 w 456"/>
                  <a:gd name="T57" fmla="*/ 345 h 481"/>
                  <a:gd name="T58" fmla="*/ 389 w 456"/>
                  <a:gd name="T59" fmla="*/ 337 h 481"/>
                  <a:gd name="T60" fmla="*/ 419 w 456"/>
                  <a:gd name="T61" fmla="*/ 349 h 481"/>
                  <a:gd name="T62" fmla="*/ 401 w 456"/>
                  <a:gd name="T63" fmla="*/ 376 h 481"/>
                  <a:gd name="T64" fmla="*/ 129 w 456"/>
                  <a:gd name="T65" fmla="*/ 283 h 481"/>
                  <a:gd name="T66" fmla="*/ 263 w 456"/>
                  <a:gd name="T67" fmla="*/ 182 h 481"/>
                  <a:gd name="T68" fmla="*/ 160 w 456"/>
                  <a:gd name="T69" fmla="*/ 126 h 481"/>
                  <a:gd name="T70" fmla="*/ 147 w 456"/>
                  <a:gd name="T71" fmla="*/ 266 h 481"/>
                  <a:gd name="T72" fmla="*/ 227 w 456"/>
                  <a:gd name="T73" fmla="*/ 77 h 481"/>
                  <a:gd name="T74" fmla="*/ 177 w 456"/>
                  <a:gd name="T75" fmla="*/ 126 h 481"/>
                  <a:gd name="T76" fmla="*/ 218 w 456"/>
                  <a:gd name="T77" fmla="*/ 46 h 481"/>
                  <a:gd name="T78" fmla="*/ 236 w 456"/>
                  <a:gd name="T79" fmla="*/ 46 h 481"/>
                  <a:gd name="T80" fmla="*/ 310 w 456"/>
                  <a:gd name="T81" fmla="*/ 31 h 481"/>
                  <a:gd name="T82" fmla="*/ 307 w 456"/>
                  <a:gd name="T83" fmla="*/ 117 h 481"/>
                  <a:gd name="T84" fmla="*/ 307 w 456"/>
                  <a:gd name="T85" fmla="*/ 135 h 481"/>
                  <a:gd name="T86" fmla="*/ 132 w 456"/>
                  <a:gd name="T87" fmla="*/ 43 h 481"/>
                  <a:gd name="T88" fmla="*/ 164 w 456"/>
                  <a:gd name="T89" fmla="*/ 75 h 481"/>
                  <a:gd name="T90" fmla="*/ 101 w 456"/>
                  <a:gd name="T91" fmla="*/ 117 h 4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456" h="481">
                    <a:moveTo>
                      <a:pt x="254" y="370"/>
                    </a:moveTo>
                    <a:cubicBezTo>
                      <a:pt x="228" y="316"/>
                      <a:pt x="228" y="316"/>
                      <a:pt x="228" y="316"/>
                    </a:cubicBezTo>
                    <a:cubicBezTo>
                      <a:pt x="201" y="370"/>
                      <a:pt x="201" y="370"/>
                      <a:pt x="201" y="370"/>
                    </a:cubicBezTo>
                    <a:cubicBezTo>
                      <a:pt x="141" y="379"/>
                      <a:pt x="141" y="379"/>
                      <a:pt x="141" y="379"/>
                    </a:cubicBezTo>
                    <a:cubicBezTo>
                      <a:pt x="185" y="420"/>
                      <a:pt x="185" y="420"/>
                      <a:pt x="185" y="420"/>
                    </a:cubicBezTo>
                    <a:cubicBezTo>
                      <a:pt x="174" y="481"/>
                      <a:pt x="174" y="481"/>
                      <a:pt x="174" y="481"/>
                    </a:cubicBezTo>
                    <a:cubicBezTo>
                      <a:pt x="228" y="451"/>
                      <a:pt x="228" y="451"/>
                      <a:pt x="228" y="451"/>
                    </a:cubicBezTo>
                    <a:cubicBezTo>
                      <a:pt x="281" y="481"/>
                      <a:pt x="281" y="481"/>
                      <a:pt x="281" y="481"/>
                    </a:cubicBezTo>
                    <a:cubicBezTo>
                      <a:pt x="271" y="420"/>
                      <a:pt x="271" y="420"/>
                      <a:pt x="271" y="420"/>
                    </a:cubicBezTo>
                    <a:cubicBezTo>
                      <a:pt x="314" y="379"/>
                      <a:pt x="314" y="379"/>
                      <a:pt x="314" y="379"/>
                    </a:cubicBezTo>
                    <a:lnTo>
                      <a:pt x="254" y="370"/>
                    </a:lnTo>
                    <a:close/>
                    <a:moveTo>
                      <a:pt x="259" y="408"/>
                    </a:moveTo>
                    <a:cubicBezTo>
                      <a:pt x="253" y="414"/>
                      <a:pt x="253" y="414"/>
                      <a:pt x="253" y="414"/>
                    </a:cubicBezTo>
                    <a:cubicBezTo>
                      <a:pt x="254" y="423"/>
                      <a:pt x="254" y="423"/>
                      <a:pt x="254" y="423"/>
                    </a:cubicBezTo>
                    <a:cubicBezTo>
                      <a:pt x="259" y="449"/>
                      <a:pt x="259" y="449"/>
                      <a:pt x="259" y="449"/>
                    </a:cubicBezTo>
                    <a:cubicBezTo>
                      <a:pt x="236" y="437"/>
                      <a:pt x="236" y="437"/>
                      <a:pt x="236" y="437"/>
                    </a:cubicBezTo>
                    <a:cubicBezTo>
                      <a:pt x="228" y="432"/>
                      <a:pt x="228" y="432"/>
                      <a:pt x="228" y="432"/>
                    </a:cubicBezTo>
                    <a:cubicBezTo>
                      <a:pt x="220" y="437"/>
                      <a:pt x="220" y="437"/>
                      <a:pt x="220" y="437"/>
                    </a:cubicBezTo>
                    <a:cubicBezTo>
                      <a:pt x="197" y="449"/>
                      <a:pt x="197" y="449"/>
                      <a:pt x="197" y="449"/>
                    </a:cubicBezTo>
                    <a:cubicBezTo>
                      <a:pt x="201" y="423"/>
                      <a:pt x="201" y="423"/>
                      <a:pt x="201" y="423"/>
                    </a:cubicBezTo>
                    <a:cubicBezTo>
                      <a:pt x="203" y="414"/>
                      <a:pt x="203" y="414"/>
                      <a:pt x="203" y="414"/>
                    </a:cubicBezTo>
                    <a:cubicBezTo>
                      <a:pt x="196" y="408"/>
                      <a:pt x="196" y="408"/>
                      <a:pt x="196" y="408"/>
                    </a:cubicBezTo>
                    <a:cubicBezTo>
                      <a:pt x="178" y="390"/>
                      <a:pt x="178" y="390"/>
                      <a:pt x="178" y="390"/>
                    </a:cubicBezTo>
                    <a:cubicBezTo>
                      <a:pt x="204" y="386"/>
                      <a:pt x="204" y="386"/>
                      <a:pt x="204" y="386"/>
                    </a:cubicBezTo>
                    <a:cubicBezTo>
                      <a:pt x="212" y="385"/>
                      <a:pt x="212" y="385"/>
                      <a:pt x="212" y="385"/>
                    </a:cubicBezTo>
                    <a:cubicBezTo>
                      <a:pt x="216" y="377"/>
                      <a:pt x="216" y="377"/>
                      <a:pt x="216" y="377"/>
                    </a:cubicBezTo>
                    <a:cubicBezTo>
                      <a:pt x="228" y="354"/>
                      <a:pt x="228" y="354"/>
                      <a:pt x="228" y="354"/>
                    </a:cubicBezTo>
                    <a:cubicBezTo>
                      <a:pt x="239" y="377"/>
                      <a:pt x="239" y="377"/>
                      <a:pt x="239" y="377"/>
                    </a:cubicBezTo>
                    <a:cubicBezTo>
                      <a:pt x="243" y="385"/>
                      <a:pt x="243" y="385"/>
                      <a:pt x="243" y="385"/>
                    </a:cubicBezTo>
                    <a:cubicBezTo>
                      <a:pt x="252" y="386"/>
                      <a:pt x="252" y="386"/>
                      <a:pt x="252" y="386"/>
                    </a:cubicBezTo>
                    <a:cubicBezTo>
                      <a:pt x="278" y="390"/>
                      <a:pt x="278" y="390"/>
                      <a:pt x="278" y="390"/>
                    </a:cubicBezTo>
                    <a:lnTo>
                      <a:pt x="259" y="408"/>
                    </a:lnTo>
                    <a:close/>
                    <a:moveTo>
                      <a:pt x="149" y="338"/>
                    </a:moveTo>
                    <a:cubicBezTo>
                      <a:pt x="97" y="330"/>
                      <a:pt x="97" y="330"/>
                      <a:pt x="97" y="330"/>
                    </a:cubicBezTo>
                    <a:cubicBezTo>
                      <a:pt x="74" y="284"/>
                      <a:pt x="74" y="284"/>
                      <a:pt x="74" y="284"/>
                    </a:cubicBezTo>
                    <a:cubicBezTo>
                      <a:pt x="51" y="330"/>
                      <a:pt x="51" y="330"/>
                      <a:pt x="51" y="330"/>
                    </a:cubicBezTo>
                    <a:cubicBezTo>
                      <a:pt x="0" y="338"/>
                      <a:pt x="0" y="338"/>
                      <a:pt x="0" y="338"/>
                    </a:cubicBezTo>
                    <a:cubicBezTo>
                      <a:pt x="37" y="374"/>
                      <a:pt x="37" y="374"/>
                      <a:pt x="37" y="374"/>
                    </a:cubicBezTo>
                    <a:cubicBezTo>
                      <a:pt x="28" y="426"/>
                      <a:pt x="28" y="426"/>
                      <a:pt x="28" y="426"/>
                    </a:cubicBezTo>
                    <a:cubicBezTo>
                      <a:pt x="74" y="400"/>
                      <a:pt x="74" y="400"/>
                      <a:pt x="74" y="400"/>
                    </a:cubicBezTo>
                    <a:cubicBezTo>
                      <a:pt x="120" y="426"/>
                      <a:pt x="120" y="426"/>
                      <a:pt x="120" y="426"/>
                    </a:cubicBezTo>
                    <a:cubicBezTo>
                      <a:pt x="111" y="374"/>
                      <a:pt x="111" y="374"/>
                      <a:pt x="111" y="374"/>
                    </a:cubicBezTo>
                    <a:lnTo>
                      <a:pt x="149" y="338"/>
                    </a:lnTo>
                    <a:close/>
                    <a:moveTo>
                      <a:pt x="95" y="376"/>
                    </a:moveTo>
                    <a:cubicBezTo>
                      <a:pt x="98" y="394"/>
                      <a:pt x="98" y="394"/>
                      <a:pt x="98" y="394"/>
                    </a:cubicBezTo>
                    <a:cubicBezTo>
                      <a:pt x="82" y="386"/>
                      <a:pt x="82" y="386"/>
                      <a:pt x="82" y="386"/>
                    </a:cubicBezTo>
                    <a:cubicBezTo>
                      <a:pt x="74" y="381"/>
                      <a:pt x="74" y="381"/>
                      <a:pt x="74" y="381"/>
                    </a:cubicBezTo>
                    <a:cubicBezTo>
                      <a:pt x="66" y="386"/>
                      <a:pt x="66" y="386"/>
                      <a:pt x="66" y="386"/>
                    </a:cubicBezTo>
                    <a:cubicBezTo>
                      <a:pt x="51" y="394"/>
                      <a:pt x="51" y="394"/>
                      <a:pt x="51" y="394"/>
                    </a:cubicBezTo>
                    <a:cubicBezTo>
                      <a:pt x="54" y="376"/>
                      <a:pt x="54" y="376"/>
                      <a:pt x="54" y="376"/>
                    </a:cubicBezTo>
                    <a:cubicBezTo>
                      <a:pt x="55" y="367"/>
                      <a:pt x="55" y="367"/>
                      <a:pt x="55" y="367"/>
                    </a:cubicBezTo>
                    <a:cubicBezTo>
                      <a:pt x="49" y="361"/>
                      <a:pt x="49" y="361"/>
                      <a:pt x="49" y="361"/>
                    </a:cubicBezTo>
                    <a:cubicBezTo>
                      <a:pt x="36" y="349"/>
                      <a:pt x="36" y="349"/>
                      <a:pt x="36" y="349"/>
                    </a:cubicBezTo>
                    <a:cubicBezTo>
                      <a:pt x="54" y="347"/>
                      <a:pt x="54" y="347"/>
                      <a:pt x="54" y="347"/>
                    </a:cubicBezTo>
                    <a:cubicBezTo>
                      <a:pt x="63" y="345"/>
                      <a:pt x="63" y="345"/>
                      <a:pt x="63" y="345"/>
                    </a:cubicBezTo>
                    <a:cubicBezTo>
                      <a:pt x="67" y="337"/>
                      <a:pt x="67" y="337"/>
                      <a:pt x="67" y="337"/>
                    </a:cubicBezTo>
                    <a:cubicBezTo>
                      <a:pt x="74" y="322"/>
                      <a:pt x="74" y="322"/>
                      <a:pt x="74" y="322"/>
                    </a:cubicBezTo>
                    <a:cubicBezTo>
                      <a:pt x="82" y="337"/>
                      <a:pt x="82" y="337"/>
                      <a:pt x="82" y="337"/>
                    </a:cubicBezTo>
                    <a:cubicBezTo>
                      <a:pt x="86" y="345"/>
                      <a:pt x="86" y="345"/>
                      <a:pt x="86" y="345"/>
                    </a:cubicBezTo>
                    <a:cubicBezTo>
                      <a:pt x="95" y="347"/>
                      <a:pt x="95" y="347"/>
                      <a:pt x="95" y="347"/>
                    </a:cubicBezTo>
                    <a:cubicBezTo>
                      <a:pt x="112" y="349"/>
                      <a:pt x="112" y="349"/>
                      <a:pt x="112" y="349"/>
                    </a:cubicBezTo>
                    <a:cubicBezTo>
                      <a:pt x="100" y="361"/>
                      <a:pt x="100" y="361"/>
                      <a:pt x="100" y="361"/>
                    </a:cubicBezTo>
                    <a:cubicBezTo>
                      <a:pt x="93" y="367"/>
                      <a:pt x="93" y="367"/>
                      <a:pt x="93" y="367"/>
                    </a:cubicBezTo>
                    <a:lnTo>
                      <a:pt x="95" y="376"/>
                    </a:lnTo>
                    <a:close/>
                    <a:moveTo>
                      <a:pt x="456" y="338"/>
                    </a:moveTo>
                    <a:cubicBezTo>
                      <a:pt x="404" y="330"/>
                      <a:pt x="404" y="330"/>
                      <a:pt x="404" y="330"/>
                    </a:cubicBezTo>
                    <a:cubicBezTo>
                      <a:pt x="381" y="284"/>
                      <a:pt x="381" y="284"/>
                      <a:pt x="381" y="284"/>
                    </a:cubicBezTo>
                    <a:cubicBezTo>
                      <a:pt x="358" y="330"/>
                      <a:pt x="358" y="330"/>
                      <a:pt x="358" y="330"/>
                    </a:cubicBezTo>
                    <a:cubicBezTo>
                      <a:pt x="306" y="338"/>
                      <a:pt x="306" y="338"/>
                      <a:pt x="306" y="338"/>
                    </a:cubicBezTo>
                    <a:cubicBezTo>
                      <a:pt x="344" y="374"/>
                      <a:pt x="344" y="374"/>
                      <a:pt x="344" y="374"/>
                    </a:cubicBezTo>
                    <a:cubicBezTo>
                      <a:pt x="335" y="426"/>
                      <a:pt x="335" y="426"/>
                      <a:pt x="335" y="426"/>
                    </a:cubicBezTo>
                    <a:cubicBezTo>
                      <a:pt x="381" y="400"/>
                      <a:pt x="381" y="400"/>
                      <a:pt x="381" y="400"/>
                    </a:cubicBezTo>
                    <a:cubicBezTo>
                      <a:pt x="427" y="426"/>
                      <a:pt x="427" y="426"/>
                      <a:pt x="427" y="426"/>
                    </a:cubicBezTo>
                    <a:cubicBezTo>
                      <a:pt x="418" y="374"/>
                      <a:pt x="418" y="374"/>
                      <a:pt x="418" y="374"/>
                    </a:cubicBezTo>
                    <a:lnTo>
                      <a:pt x="456" y="338"/>
                    </a:lnTo>
                    <a:close/>
                    <a:moveTo>
                      <a:pt x="401" y="376"/>
                    </a:moveTo>
                    <a:cubicBezTo>
                      <a:pt x="405" y="394"/>
                      <a:pt x="405" y="394"/>
                      <a:pt x="405" y="394"/>
                    </a:cubicBezTo>
                    <a:cubicBezTo>
                      <a:pt x="389" y="386"/>
                      <a:pt x="389" y="386"/>
                      <a:pt x="389" y="386"/>
                    </a:cubicBezTo>
                    <a:cubicBezTo>
                      <a:pt x="381" y="381"/>
                      <a:pt x="381" y="381"/>
                      <a:pt x="381" y="381"/>
                    </a:cubicBezTo>
                    <a:cubicBezTo>
                      <a:pt x="373" y="386"/>
                      <a:pt x="373" y="386"/>
                      <a:pt x="373" y="386"/>
                    </a:cubicBezTo>
                    <a:cubicBezTo>
                      <a:pt x="358" y="394"/>
                      <a:pt x="358" y="394"/>
                      <a:pt x="358" y="394"/>
                    </a:cubicBezTo>
                    <a:cubicBezTo>
                      <a:pt x="361" y="376"/>
                      <a:pt x="361" y="376"/>
                      <a:pt x="361" y="376"/>
                    </a:cubicBezTo>
                    <a:cubicBezTo>
                      <a:pt x="362" y="367"/>
                      <a:pt x="362" y="367"/>
                      <a:pt x="362" y="367"/>
                    </a:cubicBezTo>
                    <a:cubicBezTo>
                      <a:pt x="356" y="361"/>
                      <a:pt x="356" y="361"/>
                      <a:pt x="356" y="361"/>
                    </a:cubicBezTo>
                    <a:cubicBezTo>
                      <a:pt x="343" y="349"/>
                      <a:pt x="343" y="349"/>
                      <a:pt x="343" y="349"/>
                    </a:cubicBezTo>
                    <a:cubicBezTo>
                      <a:pt x="361" y="347"/>
                      <a:pt x="361" y="347"/>
                      <a:pt x="361" y="347"/>
                    </a:cubicBezTo>
                    <a:cubicBezTo>
                      <a:pt x="369" y="345"/>
                      <a:pt x="369" y="345"/>
                      <a:pt x="369" y="345"/>
                    </a:cubicBezTo>
                    <a:cubicBezTo>
                      <a:pt x="373" y="337"/>
                      <a:pt x="373" y="337"/>
                      <a:pt x="373" y="337"/>
                    </a:cubicBezTo>
                    <a:cubicBezTo>
                      <a:pt x="381" y="322"/>
                      <a:pt x="381" y="322"/>
                      <a:pt x="381" y="322"/>
                    </a:cubicBezTo>
                    <a:cubicBezTo>
                      <a:pt x="389" y="337"/>
                      <a:pt x="389" y="337"/>
                      <a:pt x="389" y="337"/>
                    </a:cubicBezTo>
                    <a:cubicBezTo>
                      <a:pt x="393" y="345"/>
                      <a:pt x="393" y="345"/>
                      <a:pt x="393" y="345"/>
                    </a:cubicBezTo>
                    <a:cubicBezTo>
                      <a:pt x="401" y="347"/>
                      <a:pt x="401" y="347"/>
                      <a:pt x="401" y="347"/>
                    </a:cubicBezTo>
                    <a:cubicBezTo>
                      <a:pt x="419" y="349"/>
                      <a:pt x="419" y="349"/>
                      <a:pt x="419" y="349"/>
                    </a:cubicBezTo>
                    <a:cubicBezTo>
                      <a:pt x="407" y="361"/>
                      <a:pt x="407" y="361"/>
                      <a:pt x="407" y="361"/>
                    </a:cubicBezTo>
                    <a:cubicBezTo>
                      <a:pt x="400" y="367"/>
                      <a:pt x="400" y="367"/>
                      <a:pt x="400" y="367"/>
                    </a:cubicBezTo>
                    <a:lnTo>
                      <a:pt x="401" y="376"/>
                    </a:lnTo>
                    <a:close/>
                    <a:moveTo>
                      <a:pt x="191" y="183"/>
                    </a:moveTo>
                    <a:cubicBezTo>
                      <a:pt x="155" y="197"/>
                      <a:pt x="129" y="233"/>
                      <a:pt x="129" y="274"/>
                    </a:cubicBezTo>
                    <a:cubicBezTo>
                      <a:pt x="129" y="283"/>
                      <a:pt x="129" y="283"/>
                      <a:pt x="129" y="283"/>
                    </a:cubicBezTo>
                    <a:cubicBezTo>
                      <a:pt x="327" y="283"/>
                      <a:pt x="327" y="283"/>
                      <a:pt x="327" y="283"/>
                    </a:cubicBezTo>
                    <a:cubicBezTo>
                      <a:pt x="327" y="274"/>
                      <a:pt x="327" y="274"/>
                      <a:pt x="327" y="274"/>
                    </a:cubicBezTo>
                    <a:cubicBezTo>
                      <a:pt x="327" y="232"/>
                      <a:pt x="300" y="197"/>
                      <a:pt x="263" y="182"/>
                    </a:cubicBezTo>
                    <a:cubicBezTo>
                      <a:pt x="282" y="170"/>
                      <a:pt x="294" y="150"/>
                      <a:pt x="294" y="126"/>
                    </a:cubicBezTo>
                    <a:cubicBezTo>
                      <a:pt x="294" y="89"/>
                      <a:pt x="264" y="59"/>
                      <a:pt x="227" y="59"/>
                    </a:cubicBezTo>
                    <a:cubicBezTo>
                      <a:pt x="190" y="59"/>
                      <a:pt x="160" y="89"/>
                      <a:pt x="160" y="126"/>
                    </a:cubicBezTo>
                    <a:cubicBezTo>
                      <a:pt x="160" y="150"/>
                      <a:pt x="172" y="171"/>
                      <a:pt x="191" y="183"/>
                    </a:cubicBezTo>
                    <a:close/>
                    <a:moveTo>
                      <a:pt x="309" y="266"/>
                    </a:moveTo>
                    <a:cubicBezTo>
                      <a:pt x="147" y="266"/>
                      <a:pt x="147" y="266"/>
                      <a:pt x="147" y="266"/>
                    </a:cubicBezTo>
                    <a:cubicBezTo>
                      <a:pt x="151" y="225"/>
                      <a:pt x="186" y="193"/>
                      <a:pt x="228" y="193"/>
                    </a:cubicBezTo>
                    <a:cubicBezTo>
                      <a:pt x="270" y="193"/>
                      <a:pt x="304" y="225"/>
                      <a:pt x="309" y="266"/>
                    </a:cubicBezTo>
                    <a:close/>
                    <a:moveTo>
                      <a:pt x="227" y="77"/>
                    </a:moveTo>
                    <a:cubicBezTo>
                      <a:pt x="254" y="77"/>
                      <a:pt x="276" y="99"/>
                      <a:pt x="276" y="126"/>
                    </a:cubicBezTo>
                    <a:cubicBezTo>
                      <a:pt x="276" y="153"/>
                      <a:pt x="254" y="175"/>
                      <a:pt x="227" y="175"/>
                    </a:cubicBezTo>
                    <a:cubicBezTo>
                      <a:pt x="200" y="175"/>
                      <a:pt x="177" y="153"/>
                      <a:pt x="177" y="126"/>
                    </a:cubicBezTo>
                    <a:cubicBezTo>
                      <a:pt x="177" y="99"/>
                      <a:pt x="200" y="77"/>
                      <a:pt x="227" y="77"/>
                    </a:cubicBezTo>
                    <a:close/>
                    <a:moveTo>
                      <a:pt x="236" y="46"/>
                    </a:moveTo>
                    <a:cubicBezTo>
                      <a:pt x="218" y="46"/>
                      <a:pt x="218" y="46"/>
                      <a:pt x="218" y="46"/>
                    </a:cubicBezTo>
                    <a:cubicBezTo>
                      <a:pt x="218" y="0"/>
                      <a:pt x="218" y="0"/>
                      <a:pt x="218" y="0"/>
                    </a:cubicBezTo>
                    <a:cubicBezTo>
                      <a:pt x="236" y="0"/>
                      <a:pt x="236" y="0"/>
                      <a:pt x="236" y="0"/>
                    </a:cubicBezTo>
                    <a:lnTo>
                      <a:pt x="236" y="46"/>
                    </a:lnTo>
                    <a:close/>
                    <a:moveTo>
                      <a:pt x="290" y="75"/>
                    </a:moveTo>
                    <a:cubicBezTo>
                      <a:pt x="277" y="63"/>
                      <a:pt x="277" y="63"/>
                      <a:pt x="277" y="63"/>
                    </a:cubicBezTo>
                    <a:cubicBezTo>
                      <a:pt x="310" y="31"/>
                      <a:pt x="310" y="31"/>
                      <a:pt x="310" y="31"/>
                    </a:cubicBezTo>
                    <a:cubicBezTo>
                      <a:pt x="322" y="43"/>
                      <a:pt x="322" y="43"/>
                      <a:pt x="322" y="43"/>
                    </a:cubicBezTo>
                    <a:lnTo>
                      <a:pt x="290" y="75"/>
                    </a:lnTo>
                    <a:close/>
                    <a:moveTo>
                      <a:pt x="307" y="117"/>
                    </a:moveTo>
                    <a:cubicBezTo>
                      <a:pt x="353" y="117"/>
                      <a:pt x="353" y="117"/>
                      <a:pt x="353" y="117"/>
                    </a:cubicBezTo>
                    <a:cubicBezTo>
                      <a:pt x="353" y="135"/>
                      <a:pt x="353" y="135"/>
                      <a:pt x="353" y="135"/>
                    </a:cubicBezTo>
                    <a:cubicBezTo>
                      <a:pt x="307" y="135"/>
                      <a:pt x="307" y="135"/>
                      <a:pt x="307" y="135"/>
                    </a:cubicBezTo>
                    <a:lnTo>
                      <a:pt x="307" y="117"/>
                    </a:lnTo>
                    <a:close/>
                    <a:moveTo>
                      <a:pt x="164" y="75"/>
                    </a:moveTo>
                    <a:cubicBezTo>
                      <a:pt x="132" y="43"/>
                      <a:pt x="132" y="43"/>
                      <a:pt x="132" y="43"/>
                    </a:cubicBezTo>
                    <a:cubicBezTo>
                      <a:pt x="144" y="31"/>
                      <a:pt x="144" y="31"/>
                      <a:pt x="144" y="31"/>
                    </a:cubicBezTo>
                    <a:cubicBezTo>
                      <a:pt x="176" y="63"/>
                      <a:pt x="176" y="63"/>
                      <a:pt x="176" y="63"/>
                    </a:cubicBezTo>
                    <a:lnTo>
                      <a:pt x="164" y="75"/>
                    </a:lnTo>
                    <a:close/>
                    <a:moveTo>
                      <a:pt x="146" y="135"/>
                    </a:moveTo>
                    <a:cubicBezTo>
                      <a:pt x="101" y="135"/>
                      <a:pt x="101" y="135"/>
                      <a:pt x="101" y="135"/>
                    </a:cubicBezTo>
                    <a:cubicBezTo>
                      <a:pt x="101" y="117"/>
                      <a:pt x="101" y="117"/>
                      <a:pt x="101" y="117"/>
                    </a:cubicBezTo>
                    <a:cubicBezTo>
                      <a:pt x="146" y="117"/>
                      <a:pt x="146" y="117"/>
                      <a:pt x="146" y="117"/>
                    </a:cubicBezTo>
                    <a:lnTo>
                      <a:pt x="146" y="135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8" name="Rectangle 27"/>
            <p:cNvSpPr/>
            <p:nvPr/>
          </p:nvSpPr>
          <p:spPr>
            <a:xfrm>
              <a:off x="6380765" y="4566641"/>
              <a:ext cx="1608133" cy="40011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te-IN" sz="2000" b="1" dirty="0">
                  <a:ln w="0"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డిస్గ్రాఫియా</a:t>
              </a:r>
              <a:endParaRPr lang="en-US" sz="2000" b="1" dirty="0">
                <a:ln w="0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991002" y="5094012"/>
              <a:ext cx="250299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e-IN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రాయడంలో ఇబ్బంది (చేతిరాత &amp; వ్యక్తీకరణ రచన)</a:t>
              </a:r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pic>
          <p:nvPicPr>
            <p:cNvPr id="30" name="Picture 29" descr="ND Logo + Tag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87526" y="6083969"/>
              <a:ext cx="1219200" cy="5371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29197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201" y="0"/>
            <a:ext cx="10515600" cy="1325563"/>
          </a:xfrm>
        </p:spPr>
        <p:txBody>
          <a:bodyPr>
            <a:normAutofit/>
          </a:bodyPr>
          <a:lstStyle/>
          <a:p>
            <a:r>
              <a:rPr lang="te-IN" sz="3600" b="1" cap="small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పిల్లవాడి మానసిక అభివృద్ధి</a:t>
            </a:r>
            <a:endParaRPr lang="en-IN" sz="3600" b="1" cap="small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944E3D96-D64E-4CB6-8E9D-AABC10545C03}"/>
              </a:ext>
            </a:extLst>
          </p:cNvPr>
          <p:cNvSpPr/>
          <p:nvPr/>
        </p:nvSpPr>
        <p:spPr>
          <a:xfrm>
            <a:off x="981483" y="1709499"/>
            <a:ext cx="10134465" cy="2722104"/>
          </a:xfrm>
          <a:custGeom>
            <a:avLst/>
            <a:gdLst>
              <a:gd name="connsiteX0" fmla="*/ 0 w 7744408"/>
              <a:gd name="connsiteY0" fmla="*/ 2472612 h 2472612"/>
              <a:gd name="connsiteX1" fmla="*/ 1819469 w 7744408"/>
              <a:gd name="connsiteY1" fmla="*/ 774441 h 2472612"/>
              <a:gd name="connsiteX2" fmla="*/ 5047861 w 7744408"/>
              <a:gd name="connsiteY2" fmla="*/ 1819469 h 2472612"/>
              <a:gd name="connsiteX3" fmla="*/ 7744408 w 7744408"/>
              <a:gd name="connsiteY3" fmla="*/ 0 h 2472612"/>
              <a:gd name="connsiteX0" fmla="*/ 0 w 7744408"/>
              <a:gd name="connsiteY0" fmla="*/ 2472612 h 2472612"/>
              <a:gd name="connsiteX1" fmla="*/ 1841605 w 7744408"/>
              <a:gd name="connsiteY1" fmla="*/ 1017037 h 2472612"/>
              <a:gd name="connsiteX2" fmla="*/ 5047861 w 7744408"/>
              <a:gd name="connsiteY2" fmla="*/ 1819469 h 2472612"/>
              <a:gd name="connsiteX3" fmla="*/ 7744408 w 7744408"/>
              <a:gd name="connsiteY3" fmla="*/ 0 h 2472612"/>
              <a:gd name="connsiteX0" fmla="*/ 0 w 7552562"/>
              <a:gd name="connsiteY0" fmla="*/ 2565918 h 2565918"/>
              <a:gd name="connsiteX1" fmla="*/ 1841605 w 7552562"/>
              <a:gd name="connsiteY1" fmla="*/ 1110343 h 2565918"/>
              <a:gd name="connsiteX2" fmla="*/ 5047861 w 7552562"/>
              <a:gd name="connsiteY2" fmla="*/ 1912775 h 2565918"/>
              <a:gd name="connsiteX3" fmla="*/ 7552562 w 7552562"/>
              <a:gd name="connsiteY3" fmla="*/ 0 h 2565918"/>
              <a:gd name="connsiteX0" fmla="*/ 0 w 7552562"/>
              <a:gd name="connsiteY0" fmla="*/ 2565918 h 2565918"/>
              <a:gd name="connsiteX1" fmla="*/ 1841605 w 7552562"/>
              <a:gd name="connsiteY1" fmla="*/ 1110343 h 2565918"/>
              <a:gd name="connsiteX2" fmla="*/ 5047861 w 7552562"/>
              <a:gd name="connsiteY2" fmla="*/ 1912775 h 2565918"/>
              <a:gd name="connsiteX3" fmla="*/ 7552562 w 7552562"/>
              <a:gd name="connsiteY3" fmla="*/ 0 h 2565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52562" h="2565918">
                <a:moveTo>
                  <a:pt x="0" y="2565918"/>
                </a:moveTo>
                <a:cubicBezTo>
                  <a:pt x="489079" y="1771261"/>
                  <a:pt x="1000295" y="1219200"/>
                  <a:pt x="1841605" y="1110343"/>
                </a:cubicBezTo>
                <a:cubicBezTo>
                  <a:pt x="2682915" y="1001486"/>
                  <a:pt x="4096035" y="2097832"/>
                  <a:pt x="5047861" y="1912775"/>
                </a:cubicBezTo>
                <a:cubicBezTo>
                  <a:pt x="5999687" y="1727718"/>
                  <a:pt x="6860364" y="1041141"/>
                  <a:pt x="7552562" y="0"/>
                </a:cubicBezTo>
              </a:path>
            </a:pathLst>
          </a:custGeom>
          <a:noFill/>
          <a:ln w="76200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  <a:tileRect/>
            </a:gradFill>
          </a:ln>
          <a:effectLst>
            <a:outerShdw blurRad="50800" dist="203200" dir="2700000" algn="tl" rotWithShape="0">
              <a:prstClr val="black">
                <a:alpha val="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45" name="Group 44"/>
          <p:cNvGrpSpPr/>
          <p:nvPr/>
        </p:nvGrpSpPr>
        <p:grpSpPr>
          <a:xfrm>
            <a:off x="2275157" y="2845106"/>
            <a:ext cx="482834" cy="482708"/>
            <a:chOff x="2275157" y="2845106"/>
            <a:chExt cx="482834" cy="482708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B3066E6-62E0-4FB1-8C32-789375978739}"/>
                </a:ext>
              </a:extLst>
            </p:cNvPr>
            <p:cNvSpPr/>
            <p:nvPr/>
          </p:nvSpPr>
          <p:spPr>
            <a:xfrm>
              <a:off x="2275157" y="2845106"/>
              <a:ext cx="482834" cy="482708"/>
            </a:xfrm>
            <a:prstGeom prst="ellipse">
              <a:avLst/>
            </a:prstGeom>
            <a:solidFill>
              <a:schemeClr val="accent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F01B922C-C24B-494C-89E8-FF3C4B492A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0116" y="3016568"/>
              <a:ext cx="172915" cy="139784"/>
            </a:xfrm>
            <a:custGeom>
              <a:avLst/>
              <a:gdLst>
                <a:gd name="T0" fmla="*/ 2384 w 8130"/>
                <a:gd name="T1" fmla="*/ 4874 h 6574"/>
                <a:gd name="T2" fmla="*/ 846 w 8130"/>
                <a:gd name="T3" fmla="*/ 3340 h 6574"/>
                <a:gd name="T4" fmla="*/ 0 w 8130"/>
                <a:gd name="T5" fmla="*/ 4183 h 6574"/>
                <a:gd name="T6" fmla="*/ 2029 w 8130"/>
                <a:gd name="T7" fmla="*/ 6206 h 6574"/>
                <a:gd name="T8" fmla="*/ 2032 w 8130"/>
                <a:gd name="T9" fmla="*/ 6204 h 6574"/>
                <a:gd name="T10" fmla="*/ 2403 w 8130"/>
                <a:gd name="T11" fmla="*/ 6574 h 6574"/>
                <a:gd name="T12" fmla="*/ 8130 w 8130"/>
                <a:gd name="T13" fmla="*/ 859 h 6574"/>
                <a:gd name="T14" fmla="*/ 7269 w 8130"/>
                <a:gd name="T15" fmla="*/ 0 h 6574"/>
                <a:gd name="T16" fmla="*/ 2384 w 8130"/>
                <a:gd name="T17" fmla="*/ 4874 h 6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130" h="6574">
                  <a:moveTo>
                    <a:pt x="2384" y="4874"/>
                  </a:moveTo>
                  <a:lnTo>
                    <a:pt x="846" y="3340"/>
                  </a:lnTo>
                  <a:lnTo>
                    <a:pt x="0" y="4183"/>
                  </a:lnTo>
                  <a:lnTo>
                    <a:pt x="2029" y="6206"/>
                  </a:lnTo>
                  <a:lnTo>
                    <a:pt x="2032" y="6204"/>
                  </a:lnTo>
                  <a:lnTo>
                    <a:pt x="2403" y="6574"/>
                  </a:lnTo>
                  <a:lnTo>
                    <a:pt x="8130" y="859"/>
                  </a:lnTo>
                  <a:lnTo>
                    <a:pt x="7269" y="0"/>
                  </a:lnTo>
                  <a:lnTo>
                    <a:pt x="2384" y="487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740066" y="4190249"/>
            <a:ext cx="482834" cy="482708"/>
            <a:chOff x="740066" y="4190249"/>
            <a:chExt cx="482834" cy="48270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FC6E87F-1AD4-47FA-8F95-20186C8B35A9}"/>
                </a:ext>
              </a:extLst>
            </p:cNvPr>
            <p:cNvSpPr/>
            <p:nvPr/>
          </p:nvSpPr>
          <p:spPr>
            <a:xfrm>
              <a:off x="740066" y="4190249"/>
              <a:ext cx="482834" cy="482708"/>
            </a:xfrm>
            <a:prstGeom prst="ellipse">
              <a:avLst/>
            </a:prstGeom>
            <a:solidFill>
              <a:schemeClr val="accent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08E3C4EF-7E78-46E0-9A42-27A5A4893503}"/>
                </a:ext>
              </a:extLst>
            </p:cNvPr>
            <p:cNvSpPr>
              <a:spLocks/>
            </p:cNvSpPr>
            <p:nvPr/>
          </p:nvSpPr>
          <p:spPr bwMode="auto">
            <a:xfrm>
              <a:off x="895025" y="4361711"/>
              <a:ext cx="172915" cy="139784"/>
            </a:xfrm>
            <a:custGeom>
              <a:avLst/>
              <a:gdLst>
                <a:gd name="T0" fmla="*/ 2384 w 8130"/>
                <a:gd name="T1" fmla="*/ 4874 h 6574"/>
                <a:gd name="T2" fmla="*/ 846 w 8130"/>
                <a:gd name="T3" fmla="*/ 3340 h 6574"/>
                <a:gd name="T4" fmla="*/ 0 w 8130"/>
                <a:gd name="T5" fmla="*/ 4183 h 6574"/>
                <a:gd name="T6" fmla="*/ 2029 w 8130"/>
                <a:gd name="T7" fmla="*/ 6206 h 6574"/>
                <a:gd name="T8" fmla="*/ 2032 w 8130"/>
                <a:gd name="T9" fmla="*/ 6204 h 6574"/>
                <a:gd name="T10" fmla="*/ 2403 w 8130"/>
                <a:gd name="T11" fmla="*/ 6574 h 6574"/>
                <a:gd name="T12" fmla="*/ 8130 w 8130"/>
                <a:gd name="T13" fmla="*/ 859 h 6574"/>
                <a:gd name="T14" fmla="*/ 7269 w 8130"/>
                <a:gd name="T15" fmla="*/ 0 h 6574"/>
                <a:gd name="T16" fmla="*/ 2384 w 8130"/>
                <a:gd name="T17" fmla="*/ 4874 h 6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130" h="6574">
                  <a:moveTo>
                    <a:pt x="2384" y="4874"/>
                  </a:moveTo>
                  <a:lnTo>
                    <a:pt x="846" y="3340"/>
                  </a:lnTo>
                  <a:lnTo>
                    <a:pt x="0" y="4183"/>
                  </a:lnTo>
                  <a:lnTo>
                    <a:pt x="2029" y="6206"/>
                  </a:lnTo>
                  <a:lnTo>
                    <a:pt x="2032" y="6204"/>
                  </a:lnTo>
                  <a:lnTo>
                    <a:pt x="2403" y="6574"/>
                  </a:lnTo>
                  <a:lnTo>
                    <a:pt x="8130" y="859"/>
                  </a:lnTo>
                  <a:lnTo>
                    <a:pt x="7269" y="0"/>
                  </a:lnTo>
                  <a:lnTo>
                    <a:pt x="2384" y="487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657751" y="3409317"/>
            <a:ext cx="482834" cy="482708"/>
            <a:chOff x="6657751" y="3409317"/>
            <a:chExt cx="482834" cy="482708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3E7E7B90-0391-469C-924F-77C9AD18FB75}"/>
                </a:ext>
              </a:extLst>
            </p:cNvPr>
            <p:cNvSpPr/>
            <p:nvPr/>
          </p:nvSpPr>
          <p:spPr>
            <a:xfrm>
              <a:off x="6657751" y="3409317"/>
              <a:ext cx="482834" cy="482708"/>
            </a:xfrm>
            <a:prstGeom prst="ellipse">
              <a:avLst/>
            </a:prstGeom>
            <a:solidFill>
              <a:schemeClr val="accent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110F7ED1-EFB2-4368-AD42-E5CDAC2F4906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2710" y="3580779"/>
              <a:ext cx="172915" cy="139784"/>
            </a:xfrm>
            <a:custGeom>
              <a:avLst/>
              <a:gdLst>
                <a:gd name="T0" fmla="*/ 2384 w 8130"/>
                <a:gd name="T1" fmla="*/ 4874 h 6574"/>
                <a:gd name="T2" fmla="*/ 846 w 8130"/>
                <a:gd name="T3" fmla="*/ 3340 h 6574"/>
                <a:gd name="T4" fmla="*/ 0 w 8130"/>
                <a:gd name="T5" fmla="*/ 4183 h 6574"/>
                <a:gd name="T6" fmla="*/ 2029 w 8130"/>
                <a:gd name="T7" fmla="*/ 6206 h 6574"/>
                <a:gd name="T8" fmla="*/ 2032 w 8130"/>
                <a:gd name="T9" fmla="*/ 6204 h 6574"/>
                <a:gd name="T10" fmla="*/ 2403 w 8130"/>
                <a:gd name="T11" fmla="*/ 6574 h 6574"/>
                <a:gd name="T12" fmla="*/ 8130 w 8130"/>
                <a:gd name="T13" fmla="*/ 859 h 6574"/>
                <a:gd name="T14" fmla="*/ 7269 w 8130"/>
                <a:gd name="T15" fmla="*/ 0 h 6574"/>
                <a:gd name="T16" fmla="*/ 2384 w 8130"/>
                <a:gd name="T17" fmla="*/ 4874 h 6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130" h="6574">
                  <a:moveTo>
                    <a:pt x="2384" y="4874"/>
                  </a:moveTo>
                  <a:lnTo>
                    <a:pt x="846" y="3340"/>
                  </a:lnTo>
                  <a:lnTo>
                    <a:pt x="0" y="4183"/>
                  </a:lnTo>
                  <a:lnTo>
                    <a:pt x="2029" y="6206"/>
                  </a:lnTo>
                  <a:lnTo>
                    <a:pt x="2032" y="6204"/>
                  </a:lnTo>
                  <a:lnTo>
                    <a:pt x="2403" y="6574"/>
                  </a:lnTo>
                  <a:lnTo>
                    <a:pt x="8130" y="859"/>
                  </a:lnTo>
                  <a:lnTo>
                    <a:pt x="7269" y="0"/>
                  </a:lnTo>
                  <a:lnTo>
                    <a:pt x="2384" y="487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8876011" y="2991177"/>
            <a:ext cx="482834" cy="482708"/>
            <a:chOff x="8876011" y="2991177"/>
            <a:chExt cx="482834" cy="482708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D238842-0C52-4B79-9647-5156540C2398}"/>
                </a:ext>
              </a:extLst>
            </p:cNvPr>
            <p:cNvSpPr/>
            <p:nvPr/>
          </p:nvSpPr>
          <p:spPr>
            <a:xfrm>
              <a:off x="8876011" y="2991177"/>
              <a:ext cx="482834" cy="482708"/>
            </a:xfrm>
            <a:prstGeom prst="ellipse">
              <a:avLst/>
            </a:prstGeom>
            <a:solidFill>
              <a:schemeClr val="accent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3" name="Freeform 5">
              <a:extLst>
                <a:ext uri="{FF2B5EF4-FFF2-40B4-BE49-F238E27FC236}">
                  <a16:creationId xmlns:a16="http://schemas.microsoft.com/office/drawing/2014/main" id="{76FDF973-D563-4A7F-8731-50E43A9835A3}"/>
                </a:ext>
              </a:extLst>
            </p:cNvPr>
            <p:cNvSpPr>
              <a:spLocks/>
            </p:cNvSpPr>
            <p:nvPr/>
          </p:nvSpPr>
          <p:spPr bwMode="auto">
            <a:xfrm>
              <a:off x="9030970" y="3162639"/>
              <a:ext cx="172915" cy="139784"/>
            </a:xfrm>
            <a:custGeom>
              <a:avLst/>
              <a:gdLst>
                <a:gd name="T0" fmla="*/ 2384 w 8130"/>
                <a:gd name="T1" fmla="*/ 4874 h 6574"/>
                <a:gd name="T2" fmla="*/ 846 w 8130"/>
                <a:gd name="T3" fmla="*/ 3340 h 6574"/>
                <a:gd name="T4" fmla="*/ 0 w 8130"/>
                <a:gd name="T5" fmla="*/ 4183 h 6574"/>
                <a:gd name="T6" fmla="*/ 2029 w 8130"/>
                <a:gd name="T7" fmla="*/ 6206 h 6574"/>
                <a:gd name="T8" fmla="*/ 2032 w 8130"/>
                <a:gd name="T9" fmla="*/ 6204 h 6574"/>
                <a:gd name="T10" fmla="*/ 2403 w 8130"/>
                <a:gd name="T11" fmla="*/ 6574 h 6574"/>
                <a:gd name="T12" fmla="*/ 8130 w 8130"/>
                <a:gd name="T13" fmla="*/ 859 h 6574"/>
                <a:gd name="T14" fmla="*/ 7269 w 8130"/>
                <a:gd name="T15" fmla="*/ 0 h 6574"/>
                <a:gd name="T16" fmla="*/ 2384 w 8130"/>
                <a:gd name="T17" fmla="*/ 4874 h 6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130" h="6574">
                  <a:moveTo>
                    <a:pt x="2384" y="4874"/>
                  </a:moveTo>
                  <a:lnTo>
                    <a:pt x="846" y="3340"/>
                  </a:lnTo>
                  <a:lnTo>
                    <a:pt x="0" y="4183"/>
                  </a:lnTo>
                  <a:lnTo>
                    <a:pt x="2029" y="6206"/>
                  </a:lnTo>
                  <a:lnTo>
                    <a:pt x="2032" y="6204"/>
                  </a:lnTo>
                  <a:lnTo>
                    <a:pt x="2403" y="6574"/>
                  </a:lnTo>
                  <a:lnTo>
                    <a:pt x="8130" y="859"/>
                  </a:lnTo>
                  <a:lnTo>
                    <a:pt x="7269" y="0"/>
                  </a:lnTo>
                  <a:lnTo>
                    <a:pt x="2384" y="487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0852853" y="1498124"/>
            <a:ext cx="482834" cy="482708"/>
            <a:chOff x="10852853" y="1498124"/>
            <a:chExt cx="482834" cy="482708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84CD1E08-B577-4C4F-BFE4-C806CF83646D}"/>
                </a:ext>
              </a:extLst>
            </p:cNvPr>
            <p:cNvSpPr/>
            <p:nvPr/>
          </p:nvSpPr>
          <p:spPr>
            <a:xfrm>
              <a:off x="10852853" y="1498124"/>
              <a:ext cx="482834" cy="482708"/>
            </a:xfrm>
            <a:prstGeom prst="ellipse">
              <a:avLst/>
            </a:prstGeom>
            <a:solidFill>
              <a:schemeClr val="accent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6" name="Freeform 5">
              <a:extLst>
                <a:ext uri="{FF2B5EF4-FFF2-40B4-BE49-F238E27FC236}">
                  <a16:creationId xmlns:a16="http://schemas.microsoft.com/office/drawing/2014/main" id="{384169EC-876A-4707-B641-9556697DE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07812" y="1669586"/>
              <a:ext cx="172915" cy="139784"/>
            </a:xfrm>
            <a:custGeom>
              <a:avLst/>
              <a:gdLst>
                <a:gd name="T0" fmla="*/ 2384 w 8130"/>
                <a:gd name="T1" fmla="*/ 4874 h 6574"/>
                <a:gd name="T2" fmla="*/ 846 w 8130"/>
                <a:gd name="T3" fmla="*/ 3340 h 6574"/>
                <a:gd name="T4" fmla="*/ 0 w 8130"/>
                <a:gd name="T5" fmla="*/ 4183 h 6574"/>
                <a:gd name="T6" fmla="*/ 2029 w 8130"/>
                <a:gd name="T7" fmla="*/ 6206 h 6574"/>
                <a:gd name="T8" fmla="*/ 2032 w 8130"/>
                <a:gd name="T9" fmla="*/ 6204 h 6574"/>
                <a:gd name="T10" fmla="*/ 2403 w 8130"/>
                <a:gd name="T11" fmla="*/ 6574 h 6574"/>
                <a:gd name="T12" fmla="*/ 8130 w 8130"/>
                <a:gd name="T13" fmla="*/ 859 h 6574"/>
                <a:gd name="T14" fmla="*/ 7269 w 8130"/>
                <a:gd name="T15" fmla="*/ 0 h 6574"/>
                <a:gd name="T16" fmla="*/ 2384 w 8130"/>
                <a:gd name="T17" fmla="*/ 4874 h 6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130" h="6574">
                  <a:moveTo>
                    <a:pt x="2384" y="4874"/>
                  </a:moveTo>
                  <a:lnTo>
                    <a:pt x="846" y="3340"/>
                  </a:lnTo>
                  <a:lnTo>
                    <a:pt x="0" y="4183"/>
                  </a:lnTo>
                  <a:lnTo>
                    <a:pt x="2029" y="6206"/>
                  </a:lnTo>
                  <a:lnTo>
                    <a:pt x="2032" y="6204"/>
                  </a:lnTo>
                  <a:lnTo>
                    <a:pt x="2403" y="6574"/>
                  </a:lnTo>
                  <a:lnTo>
                    <a:pt x="8130" y="859"/>
                  </a:lnTo>
                  <a:lnTo>
                    <a:pt x="7269" y="0"/>
                  </a:lnTo>
                  <a:lnTo>
                    <a:pt x="2384" y="487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666891" y="979991"/>
            <a:ext cx="9501678" cy="697140"/>
            <a:chOff x="666891" y="979991"/>
            <a:chExt cx="9501678" cy="697140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C6C5F5DD-DF20-46DF-BDFA-003467043601}"/>
                </a:ext>
              </a:extLst>
            </p:cNvPr>
            <p:cNvSpPr txBox="1"/>
            <p:nvPr/>
          </p:nvSpPr>
          <p:spPr>
            <a:xfrm>
              <a:off x="666891" y="1369354"/>
              <a:ext cx="9501678" cy="307777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>
                <a:defRPr/>
              </a:pPr>
              <a:r>
                <a:rPr lang="te-IN" sz="1400" b="1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ఈ అభివృద్ధి దశలో ఆలోచన నైపుణ్యాలు అభివృద్ధి చెందుతాయి</a:t>
              </a:r>
              <a:endParaRPr lang="en-US" sz="14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F17D45FB-67C9-4AED-8446-69F922771832}"/>
                </a:ext>
              </a:extLst>
            </p:cNvPr>
            <p:cNvSpPr txBox="1"/>
            <p:nvPr/>
          </p:nvSpPr>
          <p:spPr>
            <a:xfrm>
              <a:off x="666891" y="979991"/>
              <a:ext cx="9501678" cy="369332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>
                <a:defRPr/>
              </a:pPr>
              <a:r>
                <a:rPr lang="te-IN" b="1" kern="0" dirty="0">
                  <a:solidFill>
                    <a:srgbClr val="01A0D9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బాల్యదశలో మొదటి 6 సంవత్సరాల కాలం చాలా ముఖ్యమైనది.</a:t>
              </a:r>
              <a:endParaRPr lang="en-US" b="1" kern="0" dirty="0">
                <a:solidFill>
                  <a:srgbClr val="01A0D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D9CE485E-B039-4A37-8158-DB776BEDE3A2}"/>
              </a:ext>
            </a:extLst>
          </p:cNvPr>
          <p:cNvSpPr txBox="1"/>
          <p:nvPr/>
        </p:nvSpPr>
        <p:spPr>
          <a:xfrm>
            <a:off x="508313" y="4878751"/>
            <a:ext cx="6934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 YR</a:t>
            </a:r>
            <a:endParaRPr lang="en-IN" b="1" dirty="0">
              <a:solidFill>
                <a:schemeClr val="accent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C6A83D9-9003-457E-921D-480545F024EB}"/>
              </a:ext>
            </a:extLst>
          </p:cNvPr>
          <p:cNvSpPr txBox="1"/>
          <p:nvPr/>
        </p:nvSpPr>
        <p:spPr>
          <a:xfrm>
            <a:off x="10687774" y="1165296"/>
            <a:ext cx="847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solidFill>
                  <a:srgbClr val="01A0D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6 YRS</a:t>
            </a:r>
            <a:endParaRPr lang="en-IN" b="1" dirty="0">
              <a:solidFill>
                <a:srgbClr val="01A0D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4495117" y="2805472"/>
            <a:ext cx="482834" cy="482708"/>
            <a:chOff x="4495117" y="2805472"/>
            <a:chExt cx="482834" cy="482708"/>
          </a:xfrm>
        </p:grpSpPr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2909D1C9-D073-49B2-9F97-DF03DFF39575}"/>
                </a:ext>
              </a:extLst>
            </p:cNvPr>
            <p:cNvSpPr/>
            <p:nvPr/>
          </p:nvSpPr>
          <p:spPr>
            <a:xfrm>
              <a:off x="4495117" y="2805472"/>
              <a:ext cx="482834" cy="482708"/>
            </a:xfrm>
            <a:prstGeom prst="ellipse">
              <a:avLst/>
            </a:prstGeom>
            <a:solidFill>
              <a:schemeClr val="accent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54" name="Freeform 5">
              <a:extLst>
                <a:ext uri="{FF2B5EF4-FFF2-40B4-BE49-F238E27FC236}">
                  <a16:creationId xmlns:a16="http://schemas.microsoft.com/office/drawing/2014/main" id="{FA8E2A35-E0F7-40F4-B32F-5A0BAAF68847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0076" y="2976934"/>
              <a:ext cx="172915" cy="139784"/>
            </a:xfrm>
            <a:custGeom>
              <a:avLst/>
              <a:gdLst>
                <a:gd name="T0" fmla="*/ 2384 w 8130"/>
                <a:gd name="T1" fmla="*/ 4874 h 6574"/>
                <a:gd name="T2" fmla="*/ 846 w 8130"/>
                <a:gd name="T3" fmla="*/ 3340 h 6574"/>
                <a:gd name="T4" fmla="*/ 0 w 8130"/>
                <a:gd name="T5" fmla="*/ 4183 h 6574"/>
                <a:gd name="T6" fmla="*/ 2029 w 8130"/>
                <a:gd name="T7" fmla="*/ 6206 h 6574"/>
                <a:gd name="T8" fmla="*/ 2032 w 8130"/>
                <a:gd name="T9" fmla="*/ 6204 h 6574"/>
                <a:gd name="T10" fmla="*/ 2403 w 8130"/>
                <a:gd name="T11" fmla="*/ 6574 h 6574"/>
                <a:gd name="T12" fmla="*/ 8130 w 8130"/>
                <a:gd name="T13" fmla="*/ 859 h 6574"/>
                <a:gd name="T14" fmla="*/ 7269 w 8130"/>
                <a:gd name="T15" fmla="*/ 0 h 6574"/>
                <a:gd name="T16" fmla="*/ 2384 w 8130"/>
                <a:gd name="T17" fmla="*/ 4874 h 6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130" h="6574">
                  <a:moveTo>
                    <a:pt x="2384" y="4874"/>
                  </a:moveTo>
                  <a:lnTo>
                    <a:pt x="846" y="3340"/>
                  </a:lnTo>
                  <a:lnTo>
                    <a:pt x="0" y="4183"/>
                  </a:lnTo>
                  <a:lnTo>
                    <a:pt x="2029" y="6206"/>
                  </a:lnTo>
                  <a:lnTo>
                    <a:pt x="2032" y="6204"/>
                  </a:lnTo>
                  <a:lnTo>
                    <a:pt x="2403" y="6574"/>
                  </a:lnTo>
                  <a:lnTo>
                    <a:pt x="8130" y="859"/>
                  </a:lnTo>
                  <a:lnTo>
                    <a:pt x="7269" y="0"/>
                  </a:lnTo>
                  <a:lnTo>
                    <a:pt x="2384" y="487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089C4417-EA38-4D37-8992-EEC6CD897356}"/>
              </a:ext>
            </a:extLst>
          </p:cNvPr>
          <p:cNvCxnSpPr>
            <a:cxnSpLocks/>
          </p:cNvCxnSpPr>
          <p:nvPr/>
        </p:nvCxnSpPr>
        <p:spPr>
          <a:xfrm>
            <a:off x="10240756" y="1718400"/>
            <a:ext cx="40033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D9CE485E-B039-4A37-8158-DB776BEDE3A2}"/>
              </a:ext>
            </a:extLst>
          </p:cNvPr>
          <p:cNvSpPr txBox="1"/>
          <p:nvPr/>
        </p:nvSpPr>
        <p:spPr>
          <a:xfrm>
            <a:off x="2103923" y="2464220"/>
            <a:ext cx="847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 YRS</a:t>
            </a:r>
            <a:endParaRPr lang="en-IN" b="1" dirty="0">
              <a:solidFill>
                <a:schemeClr val="accent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9CE485E-B039-4A37-8158-DB776BEDE3A2}"/>
              </a:ext>
            </a:extLst>
          </p:cNvPr>
          <p:cNvSpPr txBox="1"/>
          <p:nvPr/>
        </p:nvSpPr>
        <p:spPr>
          <a:xfrm>
            <a:off x="4228342" y="3453902"/>
            <a:ext cx="847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YRS</a:t>
            </a:r>
            <a:endParaRPr lang="en-IN" b="1" dirty="0">
              <a:solidFill>
                <a:schemeClr val="accent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D9CE485E-B039-4A37-8158-DB776BEDE3A2}"/>
              </a:ext>
            </a:extLst>
          </p:cNvPr>
          <p:cNvSpPr txBox="1"/>
          <p:nvPr/>
        </p:nvSpPr>
        <p:spPr>
          <a:xfrm>
            <a:off x="6462929" y="3011392"/>
            <a:ext cx="847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YRS</a:t>
            </a:r>
            <a:endParaRPr lang="en-IN" b="1" dirty="0">
              <a:solidFill>
                <a:schemeClr val="accent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D9CE485E-B039-4A37-8158-DB776BEDE3A2}"/>
              </a:ext>
            </a:extLst>
          </p:cNvPr>
          <p:cNvSpPr txBox="1"/>
          <p:nvPr/>
        </p:nvSpPr>
        <p:spPr>
          <a:xfrm>
            <a:off x="8884803" y="3582432"/>
            <a:ext cx="847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 YRS</a:t>
            </a:r>
            <a:endParaRPr lang="en-IN" b="1" dirty="0">
              <a:solidFill>
                <a:schemeClr val="accent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2" name="Right Arrow 61"/>
          <p:cNvSpPr/>
          <p:nvPr/>
        </p:nvSpPr>
        <p:spPr>
          <a:xfrm rot="20976469">
            <a:off x="371357" y="4496803"/>
            <a:ext cx="11666862" cy="2313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F17D45FB-67C9-4AED-8446-69F922771832}"/>
              </a:ext>
            </a:extLst>
          </p:cNvPr>
          <p:cNvSpPr txBox="1"/>
          <p:nvPr/>
        </p:nvSpPr>
        <p:spPr>
          <a:xfrm rot="20975025">
            <a:off x="1855659" y="4581614"/>
            <a:ext cx="10368917" cy="584775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>
              <a:defRPr/>
            </a:pPr>
            <a:r>
              <a:rPr lang="te-IN" sz="1600" b="1" kern="0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చదవటానికి, రచనా నైపుణ్యాలకు ఇంద్రియ మరియు మోటార్ వ్యవస్థలు అవసరం. </a:t>
            </a:r>
            <a:endParaRPr lang="en-GB" sz="1600" b="1" kern="0" dirty="0">
              <a:solidFill>
                <a:schemeClr val="accent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defRPr/>
            </a:pPr>
            <a:r>
              <a:rPr lang="te-IN" sz="1600" b="1" kern="0" dirty="0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తగినంత ఇంద్రియ మోటార్ ఇంటిగ్రేషన్ లేకపోవడం వల్ల   అభ్యాస ఇబ్బందులకు కారణమవుతాయి. </a:t>
            </a:r>
            <a:endParaRPr lang="en-US" sz="1600" b="1" kern="0" dirty="0">
              <a:solidFill>
                <a:schemeClr val="accent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F17D45FB-67C9-4AED-8446-69F922771832}"/>
              </a:ext>
            </a:extLst>
          </p:cNvPr>
          <p:cNvSpPr txBox="1"/>
          <p:nvPr/>
        </p:nvSpPr>
        <p:spPr>
          <a:xfrm>
            <a:off x="2690322" y="6147166"/>
            <a:ext cx="9501678" cy="584775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>
              <a:defRPr/>
            </a:pPr>
            <a:r>
              <a:rPr lang="te-IN" sz="1600" kern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మెదడు ఎలా అభివృద్ధి చెందుతుందో అనేక అంశాలు ప్రభావితం చేస్తాయి, వాటిలో కొన్నింటిపై  మనకు నియంత్రణ తక్కువగా ఉంటుంది. అయినప్పటికీ ‘రిస్క్‌లో ఉన్న’ అవకాశం ఉన్న పిల్లలను గుర్తించవచ్చు.</a:t>
            </a:r>
            <a:endParaRPr lang="en-US" sz="1600" kern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35" name="Picture 34" descr="ND Logo + Ta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6132096"/>
            <a:ext cx="1219200" cy="537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101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/>
          <p:cNvGrpSpPr/>
          <p:nvPr/>
        </p:nvGrpSpPr>
        <p:grpSpPr>
          <a:xfrm>
            <a:off x="882365" y="-6349"/>
            <a:ext cx="11125151" cy="6802329"/>
            <a:chOff x="882365" y="-6349"/>
            <a:chExt cx="11125151" cy="6802329"/>
          </a:xfrm>
        </p:grpSpPr>
        <p:grpSp>
          <p:nvGrpSpPr>
            <p:cNvPr id="2" name="Group 100"/>
            <p:cNvGrpSpPr/>
            <p:nvPr/>
          </p:nvGrpSpPr>
          <p:grpSpPr>
            <a:xfrm>
              <a:off x="2085974" y="-6349"/>
              <a:ext cx="9746362" cy="1202154"/>
              <a:chOff x="2336800" y="-6350"/>
              <a:chExt cx="7495821" cy="1374775"/>
            </a:xfrm>
          </p:grpSpPr>
          <p:sp>
            <p:nvSpPr>
              <p:cNvPr id="12" name="Freeform 7"/>
              <p:cNvSpPr>
                <a:spLocks/>
              </p:cNvSpPr>
              <p:nvPr/>
            </p:nvSpPr>
            <p:spPr bwMode="auto">
              <a:xfrm>
                <a:off x="2336800" y="1"/>
                <a:ext cx="7495821" cy="1282700"/>
              </a:xfrm>
              <a:custGeom>
                <a:avLst/>
                <a:gdLst>
                  <a:gd name="T0" fmla="*/ 2232 w 2232"/>
                  <a:gd name="T1" fmla="*/ 0 h 463"/>
                  <a:gd name="T2" fmla="*/ 2103 w 2232"/>
                  <a:gd name="T3" fmla="*/ 19 h 463"/>
                  <a:gd name="T4" fmla="*/ 2025 w 2232"/>
                  <a:gd name="T5" fmla="*/ 67 h 463"/>
                  <a:gd name="T6" fmla="*/ 1955 w 2232"/>
                  <a:gd name="T7" fmla="*/ 149 h 463"/>
                  <a:gd name="T8" fmla="*/ 1842 w 2232"/>
                  <a:gd name="T9" fmla="*/ 334 h 463"/>
                  <a:gd name="T10" fmla="*/ 1626 w 2232"/>
                  <a:gd name="T11" fmla="*/ 463 h 463"/>
                  <a:gd name="T12" fmla="*/ 606 w 2232"/>
                  <a:gd name="T13" fmla="*/ 463 h 463"/>
                  <a:gd name="T14" fmla="*/ 390 w 2232"/>
                  <a:gd name="T15" fmla="*/ 334 h 463"/>
                  <a:gd name="T16" fmla="*/ 277 w 2232"/>
                  <a:gd name="T17" fmla="*/ 149 h 463"/>
                  <a:gd name="T18" fmla="*/ 207 w 2232"/>
                  <a:gd name="T19" fmla="*/ 67 h 463"/>
                  <a:gd name="T20" fmla="*/ 129 w 2232"/>
                  <a:gd name="T21" fmla="*/ 19 h 463"/>
                  <a:gd name="T22" fmla="*/ 0 w 2232"/>
                  <a:gd name="T23" fmla="*/ 0 h 4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32" h="463">
                    <a:moveTo>
                      <a:pt x="2232" y="0"/>
                    </a:moveTo>
                    <a:cubicBezTo>
                      <a:pt x="2232" y="0"/>
                      <a:pt x="2142" y="0"/>
                      <a:pt x="2103" y="19"/>
                    </a:cubicBezTo>
                    <a:cubicBezTo>
                      <a:pt x="2077" y="31"/>
                      <a:pt x="2047" y="48"/>
                      <a:pt x="2025" y="67"/>
                    </a:cubicBezTo>
                    <a:cubicBezTo>
                      <a:pt x="1994" y="93"/>
                      <a:pt x="1974" y="119"/>
                      <a:pt x="1955" y="149"/>
                    </a:cubicBezTo>
                    <a:cubicBezTo>
                      <a:pt x="1913" y="216"/>
                      <a:pt x="1872" y="274"/>
                      <a:pt x="1842" y="334"/>
                    </a:cubicBezTo>
                    <a:cubicBezTo>
                      <a:pt x="1802" y="413"/>
                      <a:pt x="1718" y="463"/>
                      <a:pt x="1626" y="463"/>
                    </a:cubicBezTo>
                    <a:cubicBezTo>
                      <a:pt x="606" y="463"/>
                      <a:pt x="606" y="463"/>
                      <a:pt x="606" y="463"/>
                    </a:cubicBezTo>
                    <a:cubicBezTo>
                      <a:pt x="514" y="463"/>
                      <a:pt x="430" y="413"/>
                      <a:pt x="390" y="334"/>
                    </a:cubicBezTo>
                    <a:cubicBezTo>
                      <a:pt x="360" y="274"/>
                      <a:pt x="319" y="216"/>
                      <a:pt x="277" y="149"/>
                    </a:cubicBezTo>
                    <a:cubicBezTo>
                      <a:pt x="258" y="119"/>
                      <a:pt x="238" y="93"/>
                      <a:pt x="207" y="67"/>
                    </a:cubicBezTo>
                    <a:cubicBezTo>
                      <a:pt x="185" y="48"/>
                      <a:pt x="155" y="31"/>
                      <a:pt x="129" y="19"/>
                    </a:cubicBezTo>
                    <a:cubicBezTo>
                      <a:pt x="90" y="0"/>
                      <a:pt x="0" y="0"/>
                      <a:pt x="0" y="0"/>
                    </a:cubicBezTo>
                  </a:path>
                </a:pathLst>
              </a:custGeom>
              <a:gradFill flip="none" rotWithShape="1">
                <a:gsLst>
                  <a:gs pos="0">
                    <a:srgbClr val="3EDCFC"/>
                  </a:gs>
                  <a:gs pos="63000">
                    <a:srgbClr val="01A0D9"/>
                  </a:gs>
                </a:gsLst>
                <a:lin ang="54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" name="Freeform 5"/>
              <p:cNvSpPr>
                <a:spLocks/>
              </p:cNvSpPr>
              <p:nvPr/>
            </p:nvSpPr>
            <p:spPr bwMode="auto">
              <a:xfrm>
                <a:off x="2798763" y="-6350"/>
                <a:ext cx="1447800" cy="1282700"/>
              </a:xfrm>
              <a:custGeom>
                <a:avLst/>
                <a:gdLst>
                  <a:gd name="T0" fmla="*/ 492 w 492"/>
                  <a:gd name="T1" fmla="*/ 434 h 434"/>
                  <a:gd name="T2" fmla="*/ 360 w 492"/>
                  <a:gd name="T3" fmla="*/ 330 h 434"/>
                  <a:gd name="T4" fmla="*/ 217 w 492"/>
                  <a:gd name="T5" fmla="*/ 139 h 434"/>
                  <a:gd name="T6" fmla="*/ 132 w 492"/>
                  <a:gd name="T7" fmla="*/ 56 h 434"/>
                  <a:gd name="T8" fmla="*/ 41 w 492"/>
                  <a:gd name="T9" fmla="*/ 11 h 434"/>
                  <a:gd name="T10" fmla="*/ 0 w 492"/>
                  <a:gd name="T11" fmla="*/ 2 h 434"/>
                  <a:gd name="T12" fmla="*/ 151 w 492"/>
                  <a:gd name="T13" fmla="*/ 22 h 434"/>
                  <a:gd name="T14" fmla="*/ 237 w 492"/>
                  <a:gd name="T15" fmla="*/ 74 h 434"/>
                  <a:gd name="T16" fmla="*/ 314 w 492"/>
                  <a:gd name="T17" fmla="*/ 164 h 434"/>
                  <a:gd name="T18" fmla="*/ 439 w 492"/>
                  <a:gd name="T19" fmla="*/ 365 h 434"/>
                  <a:gd name="T20" fmla="*/ 492 w 492"/>
                  <a:gd name="T21" fmla="*/ 434 h 4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92" h="434">
                    <a:moveTo>
                      <a:pt x="492" y="434"/>
                    </a:moveTo>
                    <a:cubicBezTo>
                      <a:pt x="438" y="414"/>
                      <a:pt x="391" y="378"/>
                      <a:pt x="360" y="330"/>
                    </a:cubicBezTo>
                    <a:cubicBezTo>
                      <a:pt x="320" y="267"/>
                      <a:pt x="270" y="207"/>
                      <a:pt x="217" y="139"/>
                    </a:cubicBezTo>
                    <a:cubicBezTo>
                      <a:pt x="193" y="108"/>
                      <a:pt x="169" y="82"/>
                      <a:pt x="132" y="56"/>
                    </a:cubicBezTo>
                    <a:cubicBezTo>
                      <a:pt x="106" y="38"/>
                      <a:pt x="71" y="22"/>
                      <a:pt x="41" y="11"/>
                    </a:cubicBezTo>
                    <a:cubicBezTo>
                      <a:pt x="30" y="7"/>
                      <a:pt x="15" y="4"/>
                      <a:pt x="0" y="2"/>
                    </a:cubicBezTo>
                    <a:cubicBezTo>
                      <a:pt x="70" y="0"/>
                      <a:pt x="119" y="7"/>
                      <a:pt x="151" y="22"/>
                    </a:cubicBezTo>
                    <a:cubicBezTo>
                      <a:pt x="179" y="36"/>
                      <a:pt x="213" y="55"/>
                      <a:pt x="237" y="74"/>
                    </a:cubicBezTo>
                    <a:cubicBezTo>
                      <a:pt x="271" y="103"/>
                      <a:pt x="293" y="131"/>
                      <a:pt x="314" y="164"/>
                    </a:cubicBezTo>
                    <a:cubicBezTo>
                      <a:pt x="361" y="236"/>
                      <a:pt x="405" y="300"/>
                      <a:pt x="439" y="365"/>
                    </a:cubicBezTo>
                    <a:cubicBezTo>
                      <a:pt x="453" y="391"/>
                      <a:pt x="471" y="414"/>
                      <a:pt x="492" y="43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>
                <a:outerShdw blurRad="139700" dist="38100" dir="2700000" algn="tl" rotWithShape="0">
                  <a:prstClr val="black">
                    <a:alpha val="14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Freeform 6"/>
              <p:cNvSpPr>
                <a:spLocks/>
              </p:cNvSpPr>
              <p:nvPr/>
            </p:nvSpPr>
            <p:spPr bwMode="auto">
              <a:xfrm>
                <a:off x="7948613" y="0"/>
                <a:ext cx="1447800" cy="1276350"/>
              </a:xfrm>
              <a:custGeom>
                <a:avLst/>
                <a:gdLst>
                  <a:gd name="T0" fmla="*/ 0 w 492"/>
                  <a:gd name="T1" fmla="*/ 432 h 432"/>
                  <a:gd name="T2" fmla="*/ 132 w 492"/>
                  <a:gd name="T3" fmla="*/ 328 h 432"/>
                  <a:gd name="T4" fmla="*/ 275 w 492"/>
                  <a:gd name="T5" fmla="*/ 137 h 432"/>
                  <a:gd name="T6" fmla="*/ 360 w 492"/>
                  <a:gd name="T7" fmla="*/ 54 h 432"/>
                  <a:gd name="T8" fmla="*/ 450 w 492"/>
                  <a:gd name="T9" fmla="*/ 9 h 432"/>
                  <a:gd name="T10" fmla="*/ 492 w 492"/>
                  <a:gd name="T11" fmla="*/ 0 h 432"/>
                  <a:gd name="T12" fmla="*/ 341 w 492"/>
                  <a:gd name="T13" fmla="*/ 20 h 432"/>
                  <a:gd name="T14" fmla="*/ 255 w 492"/>
                  <a:gd name="T15" fmla="*/ 72 h 432"/>
                  <a:gd name="T16" fmla="*/ 178 w 492"/>
                  <a:gd name="T17" fmla="*/ 162 h 432"/>
                  <a:gd name="T18" fmla="*/ 52 w 492"/>
                  <a:gd name="T19" fmla="*/ 363 h 432"/>
                  <a:gd name="T20" fmla="*/ 0 w 492"/>
                  <a:gd name="T21" fmla="*/ 432 h 4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92" h="432">
                    <a:moveTo>
                      <a:pt x="0" y="432"/>
                    </a:moveTo>
                    <a:cubicBezTo>
                      <a:pt x="54" y="412"/>
                      <a:pt x="101" y="376"/>
                      <a:pt x="132" y="328"/>
                    </a:cubicBezTo>
                    <a:cubicBezTo>
                      <a:pt x="171" y="265"/>
                      <a:pt x="221" y="205"/>
                      <a:pt x="275" y="137"/>
                    </a:cubicBezTo>
                    <a:cubicBezTo>
                      <a:pt x="299" y="106"/>
                      <a:pt x="323" y="80"/>
                      <a:pt x="360" y="54"/>
                    </a:cubicBezTo>
                    <a:cubicBezTo>
                      <a:pt x="385" y="36"/>
                      <a:pt x="421" y="20"/>
                      <a:pt x="450" y="9"/>
                    </a:cubicBezTo>
                    <a:cubicBezTo>
                      <a:pt x="462" y="5"/>
                      <a:pt x="476" y="2"/>
                      <a:pt x="492" y="0"/>
                    </a:cubicBezTo>
                    <a:cubicBezTo>
                      <a:pt x="428" y="0"/>
                      <a:pt x="373" y="5"/>
                      <a:pt x="341" y="20"/>
                    </a:cubicBezTo>
                    <a:cubicBezTo>
                      <a:pt x="313" y="34"/>
                      <a:pt x="279" y="53"/>
                      <a:pt x="255" y="72"/>
                    </a:cubicBezTo>
                    <a:cubicBezTo>
                      <a:pt x="221" y="101"/>
                      <a:pt x="199" y="129"/>
                      <a:pt x="178" y="162"/>
                    </a:cubicBezTo>
                    <a:cubicBezTo>
                      <a:pt x="131" y="234"/>
                      <a:pt x="86" y="298"/>
                      <a:pt x="52" y="363"/>
                    </a:cubicBezTo>
                    <a:cubicBezTo>
                      <a:pt x="39" y="389"/>
                      <a:pt x="21" y="412"/>
                      <a:pt x="0" y="43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>
                <a:outerShdw blurRad="152400" dist="38100" dir="2700000" algn="tl" rotWithShape="0">
                  <a:prstClr val="black">
                    <a:alpha val="14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Freeform 7"/>
              <p:cNvSpPr>
                <a:spLocks/>
              </p:cNvSpPr>
              <p:nvPr/>
            </p:nvSpPr>
            <p:spPr bwMode="auto">
              <a:xfrm>
                <a:off x="2819401" y="0"/>
                <a:ext cx="6565900" cy="1368425"/>
              </a:xfrm>
              <a:custGeom>
                <a:avLst/>
                <a:gdLst>
                  <a:gd name="T0" fmla="*/ 2232 w 2232"/>
                  <a:gd name="T1" fmla="*/ 0 h 463"/>
                  <a:gd name="T2" fmla="*/ 2103 w 2232"/>
                  <a:gd name="T3" fmla="*/ 19 h 463"/>
                  <a:gd name="T4" fmla="*/ 2025 w 2232"/>
                  <a:gd name="T5" fmla="*/ 67 h 463"/>
                  <a:gd name="T6" fmla="*/ 1955 w 2232"/>
                  <a:gd name="T7" fmla="*/ 149 h 463"/>
                  <a:gd name="T8" fmla="*/ 1842 w 2232"/>
                  <a:gd name="T9" fmla="*/ 334 h 463"/>
                  <a:gd name="T10" fmla="*/ 1626 w 2232"/>
                  <a:gd name="T11" fmla="*/ 463 h 463"/>
                  <a:gd name="T12" fmla="*/ 606 w 2232"/>
                  <a:gd name="T13" fmla="*/ 463 h 463"/>
                  <a:gd name="T14" fmla="*/ 390 w 2232"/>
                  <a:gd name="T15" fmla="*/ 334 h 463"/>
                  <a:gd name="T16" fmla="*/ 277 w 2232"/>
                  <a:gd name="T17" fmla="*/ 149 h 463"/>
                  <a:gd name="T18" fmla="*/ 207 w 2232"/>
                  <a:gd name="T19" fmla="*/ 67 h 463"/>
                  <a:gd name="T20" fmla="*/ 129 w 2232"/>
                  <a:gd name="T21" fmla="*/ 19 h 463"/>
                  <a:gd name="T22" fmla="*/ 0 w 2232"/>
                  <a:gd name="T23" fmla="*/ 0 h 4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32" h="463">
                    <a:moveTo>
                      <a:pt x="2232" y="0"/>
                    </a:moveTo>
                    <a:cubicBezTo>
                      <a:pt x="2232" y="0"/>
                      <a:pt x="2142" y="0"/>
                      <a:pt x="2103" y="19"/>
                    </a:cubicBezTo>
                    <a:cubicBezTo>
                      <a:pt x="2077" y="31"/>
                      <a:pt x="2047" y="48"/>
                      <a:pt x="2025" y="67"/>
                    </a:cubicBezTo>
                    <a:cubicBezTo>
                      <a:pt x="1994" y="93"/>
                      <a:pt x="1974" y="119"/>
                      <a:pt x="1955" y="149"/>
                    </a:cubicBezTo>
                    <a:cubicBezTo>
                      <a:pt x="1913" y="216"/>
                      <a:pt x="1872" y="274"/>
                      <a:pt x="1842" y="334"/>
                    </a:cubicBezTo>
                    <a:cubicBezTo>
                      <a:pt x="1802" y="413"/>
                      <a:pt x="1718" y="463"/>
                      <a:pt x="1626" y="463"/>
                    </a:cubicBezTo>
                    <a:cubicBezTo>
                      <a:pt x="606" y="463"/>
                      <a:pt x="606" y="463"/>
                      <a:pt x="606" y="463"/>
                    </a:cubicBezTo>
                    <a:cubicBezTo>
                      <a:pt x="514" y="463"/>
                      <a:pt x="430" y="413"/>
                      <a:pt x="390" y="334"/>
                    </a:cubicBezTo>
                    <a:cubicBezTo>
                      <a:pt x="360" y="274"/>
                      <a:pt x="319" y="216"/>
                      <a:pt x="277" y="149"/>
                    </a:cubicBezTo>
                    <a:cubicBezTo>
                      <a:pt x="258" y="119"/>
                      <a:pt x="238" y="93"/>
                      <a:pt x="207" y="67"/>
                    </a:cubicBezTo>
                    <a:cubicBezTo>
                      <a:pt x="185" y="48"/>
                      <a:pt x="155" y="31"/>
                      <a:pt x="129" y="19"/>
                    </a:cubicBezTo>
                    <a:cubicBezTo>
                      <a:pt x="90" y="0"/>
                      <a:pt x="0" y="0"/>
                      <a:pt x="0" y="0"/>
                    </a:cubicBezTo>
                  </a:path>
                </a:pathLst>
              </a:custGeom>
              <a:gradFill>
                <a:gsLst>
                  <a:gs pos="100000">
                    <a:srgbClr val="3EDCFC"/>
                  </a:gs>
                  <a:gs pos="0">
                    <a:srgbClr val="01A0D9"/>
                  </a:gs>
                </a:gsLst>
                <a:lin ang="42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sp>
          <p:nvSpPr>
            <p:cNvPr id="102" name="Rectangle 101"/>
            <p:cNvSpPr/>
            <p:nvPr/>
          </p:nvSpPr>
          <p:spPr>
            <a:xfrm>
              <a:off x="3727569" y="162980"/>
              <a:ext cx="6373860" cy="738664"/>
            </a:xfrm>
            <a:prstGeom prst="rect">
              <a:avLst/>
            </a:prstGeom>
            <a:noFill/>
          </p:spPr>
          <p:txBody>
            <a:bodyPr wrap="none" lIns="91440" tIns="45720" rIns="91440" bIns="45720" anchor="ctr">
              <a:spAutoFit/>
            </a:bodyPr>
            <a:lstStyle/>
            <a:p>
              <a:pPr algn="ctr"/>
              <a:r>
                <a:rPr lang="en-US" sz="2400" spc="200" dirty="0">
                  <a:ln w="0">
                    <a:noFill/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SLD </a:t>
              </a:r>
              <a:r>
                <a:rPr lang="te-IN" sz="2400" spc="200" dirty="0">
                  <a:ln w="0">
                    <a:noFill/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వచ్చే రిస్క్ ఉన్న పిల్లల్లో కనిపించే సంకేతాలు</a:t>
              </a:r>
              <a:endParaRPr lang="en-GB" sz="2400" spc="200" dirty="0">
                <a:ln w="0">
                  <a:noFill/>
                </a:ln>
                <a:solidFill>
                  <a:schemeClr val="bg1"/>
                </a:solidFill>
                <a:latin typeface="Impact" panose="020B0806030902050204" pitchFamily="34" charset="0"/>
              </a:endParaRPr>
            </a:p>
            <a:p>
              <a:pPr algn="ctr"/>
              <a:r>
                <a:rPr lang="te-IN" spc="200" dirty="0">
                  <a:ln w="0">
                    <a:noFill/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5 సంవతసరాల లోపు వయసు ఉన్న పిల్లలు </a:t>
              </a:r>
              <a:endParaRPr lang="en-US" cap="none" spc="200" dirty="0">
                <a:ln w="0">
                  <a:noFill/>
                </a:ln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725113" y="1881290"/>
              <a:ext cx="9017603" cy="369332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te-IN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వారి వయసు వారికి తెలియదు.</a:t>
              </a:r>
              <a:endParaRPr lang="en-US" cap="none" spc="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3" name="Group 32"/>
            <p:cNvGrpSpPr/>
            <p:nvPr/>
          </p:nvGrpSpPr>
          <p:grpSpPr>
            <a:xfrm>
              <a:off x="1127358" y="1855644"/>
              <a:ext cx="389850" cy="365760"/>
              <a:chOff x="2007314" y="2285590"/>
              <a:chExt cx="389850" cy="365760"/>
            </a:xfrm>
          </p:grpSpPr>
          <p:sp>
            <p:nvSpPr>
              <p:cNvPr id="31" name="Oval 30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007314" y="2314582"/>
                <a:ext cx="389850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01</a:t>
                </a:r>
              </a:p>
            </p:txBody>
          </p:sp>
        </p:grpSp>
        <p:sp>
          <p:nvSpPr>
            <p:cNvPr id="44" name="Rectangle 43"/>
            <p:cNvSpPr/>
            <p:nvPr/>
          </p:nvSpPr>
          <p:spPr>
            <a:xfrm>
              <a:off x="1725113" y="2464098"/>
              <a:ext cx="4078361" cy="369332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రెండు చేతులకూ సమాన నైపుణ్యం ఉంటుంది. </a:t>
              </a:r>
              <a:endParaRPr lang="en-US" dirty="0">
                <a:ln w="0">
                  <a:noFill/>
                </a:ln>
                <a:solidFill>
                  <a:srgbClr val="FF0000"/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4" name="Group 44"/>
            <p:cNvGrpSpPr/>
            <p:nvPr/>
          </p:nvGrpSpPr>
          <p:grpSpPr>
            <a:xfrm>
              <a:off x="1127358" y="2438452"/>
              <a:ext cx="389850" cy="365760"/>
              <a:chOff x="2007314" y="2285590"/>
              <a:chExt cx="389850" cy="365760"/>
            </a:xfrm>
          </p:grpSpPr>
          <p:sp>
            <p:nvSpPr>
              <p:cNvPr id="50" name="Oval 49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007314" y="2314582"/>
                <a:ext cx="389850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02</a:t>
                </a:r>
              </a:p>
            </p:txBody>
          </p:sp>
        </p:grpSp>
        <p:sp>
          <p:nvSpPr>
            <p:cNvPr id="72" name="Rectangle 71"/>
            <p:cNvSpPr/>
            <p:nvPr/>
          </p:nvSpPr>
          <p:spPr>
            <a:xfrm>
              <a:off x="1733952" y="3045600"/>
              <a:ext cx="3797835" cy="369332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బటన్లు పెట్టుకోవడంలో ఇబ్బంది ఉంటుంది.</a:t>
              </a:r>
              <a:endParaRPr lang="en-US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5" name="Group 72"/>
            <p:cNvGrpSpPr/>
            <p:nvPr/>
          </p:nvGrpSpPr>
          <p:grpSpPr>
            <a:xfrm>
              <a:off x="1136197" y="3019954"/>
              <a:ext cx="389850" cy="365760"/>
              <a:chOff x="2007314" y="2285590"/>
              <a:chExt cx="389850" cy="365760"/>
            </a:xfrm>
          </p:grpSpPr>
          <p:sp>
            <p:nvSpPr>
              <p:cNvPr id="78" name="Oval 77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007314" y="2314582"/>
                <a:ext cx="389850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03</a:t>
                </a:r>
              </a:p>
            </p:txBody>
          </p:sp>
        </p:grpSp>
        <p:sp>
          <p:nvSpPr>
            <p:cNvPr id="82" name="Rectangle 81"/>
            <p:cNvSpPr/>
            <p:nvPr/>
          </p:nvSpPr>
          <p:spPr>
            <a:xfrm>
              <a:off x="1733952" y="3628674"/>
              <a:ext cx="6617517" cy="369332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అక్షరాలు,అంకెలు రాసేటప్పుడు లేదా కాపీ చేసేటప్పుడు తారుమారు చేస్తారు.</a:t>
              </a:r>
              <a:endParaRPr lang="en-US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6" name="Group 82"/>
            <p:cNvGrpSpPr/>
            <p:nvPr/>
          </p:nvGrpSpPr>
          <p:grpSpPr>
            <a:xfrm>
              <a:off x="1136197" y="3603028"/>
              <a:ext cx="389850" cy="365760"/>
              <a:chOff x="2007314" y="2285590"/>
              <a:chExt cx="389850" cy="365760"/>
            </a:xfrm>
          </p:grpSpPr>
          <p:sp>
            <p:nvSpPr>
              <p:cNvPr id="88" name="Oval 87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2007314" y="2314582"/>
                <a:ext cx="389850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04</a:t>
                </a:r>
              </a:p>
            </p:txBody>
          </p:sp>
        </p:grpSp>
        <p:sp>
          <p:nvSpPr>
            <p:cNvPr id="92" name="Rectangle 91"/>
            <p:cNvSpPr/>
            <p:nvPr/>
          </p:nvSpPr>
          <p:spPr>
            <a:xfrm>
              <a:off x="1733952" y="4164695"/>
              <a:ext cx="6001964" cy="369332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షూ లేదా దుస్తులు ధరించేటప్పుడు నెమ్మదిగా, తడబడుతూ ఉండటం</a:t>
              </a:r>
              <a:endParaRPr lang="en-US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7" name="Group 92"/>
            <p:cNvGrpSpPr/>
            <p:nvPr/>
          </p:nvGrpSpPr>
          <p:grpSpPr>
            <a:xfrm>
              <a:off x="1136197" y="4139049"/>
              <a:ext cx="389850" cy="365760"/>
              <a:chOff x="2007314" y="2285590"/>
              <a:chExt cx="389850" cy="365760"/>
            </a:xfrm>
          </p:grpSpPr>
          <p:sp>
            <p:nvSpPr>
              <p:cNvPr id="98" name="Oval 97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2007314" y="2314582"/>
                <a:ext cx="389850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05</a:t>
                </a:r>
              </a:p>
            </p:txBody>
          </p:sp>
        </p:grpSp>
        <p:sp>
          <p:nvSpPr>
            <p:cNvPr id="104" name="Rectangle 103"/>
            <p:cNvSpPr/>
            <p:nvPr/>
          </p:nvSpPr>
          <p:spPr>
            <a:xfrm>
              <a:off x="1733952" y="4676343"/>
              <a:ext cx="6197530" cy="369332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వస్తువులను తొక్కడం, ఢీకొట్టడం లేదా పడవేయడం వంటివి చేస్తుండటం.</a:t>
              </a:r>
              <a:endParaRPr lang="en-US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8" name="Group 104"/>
            <p:cNvGrpSpPr/>
            <p:nvPr/>
          </p:nvGrpSpPr>
          <p:grpSpPr>
            <a:xfrm>
              <a:off x="1136197" y="4650697"/>
              <a:ext cx="389850" cy="365760"/>
              <a:chOff x="2007314" y="2285590"/>
              <a:chExt cx="389850" cy="365760"/>
            </a:xfrm>
          </p:grpSpPr>
          <p:sp>
            <p:nvSpPr>
              <p:cNvPr id="110" name="Oval 109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2007314" y="2314582"/>
                <a:ext cx="389850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06</a:t>
                </a:r>
              </a:p>
            </p:txBody>
          </p:sp>
        </p:grpSp>
        <p:sp>
          <p:nvSpPr>
            <p:cNvPr id="114" name="Rectangle 113"/>
            <p:cNvSpPr/>
            <p:nvPr/>
          </p:nvSpPr>
          <p:spPr>
            <a:xfrm>
              <a:off x="1733952" y="5179954"/>
              <a:ext cx="4649030" cy="369332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రంగులు వేసేటప్పుడు గీతల లోపల వేయలేకపోవడం.</a:t>
              </a:r>
              <a:endParaRPr lang="en-US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9" name="Group 114"/>
            <p:cNvGrpSpPr/>
            <p:nvPr/>
          </p:nvGrpSpPr>
          <p:grpSpPr>
            <a:xfrm>
              <a:off x="1136197" y="5181740"/>
              <a:ext cx="389850" cy="365760"/>
              <a:chOff x="2007314" y="2285590"/>
              <a:chExt cx="389850" cy="365760"/>
            </a:xfrm>
          </p:grpSpPr>
          <p:sp>
            <p:nvSpPr>
              <p:cNvPr id="120" name="Oval 119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2007314" y="2314582"/>
                <a:ext cx="389850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07</a:t>
                </a:r>
              </a:p>
            </p:txBody>
          </p:sp>
        </p:grpSp>
        <p:sp>
          <p:nvSpPr>
            <p:cNvPr id="124" name="Rectangle 123"/>
            <p:cNvSpPr/>
            <p:nvPr/>
          </p:nvSpPr>
          <p:spPr>
            <a:xfrm>
              <a:off x="1733952" y="5703524"/>
              <a:ext cx="8677375" cy="369332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పరుగెత్తేటప్పుడు లేదా చప్పట్లు కొడుతున్నప్పుడు, పాటలకి తగిన రీతిలో లయబద్ధతను పాటించలేరు.</a:t>
              </a:r>
              <a:endParaRPr lang="en-US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13" name="Group 124"/>
            <p:cNvGrpSpPr/>
            <p:nvPr/>
          </p:nvGrpSpPr>
          <p:grpSpPr>
            <a:xfrm>
              <a:off x="1136197" y="5705310"/>
              <a:ext cx="389850" cy="365760"/>
              <a:chOff x="2007314" y="2285590"/>
              <a:chExt cx="389850" cy="365760"/>
            </a:xfrm>
          </p:grpSpPr>
          <p:sp>
            <p:nvSpPr>
              <p:cNvPr id="130" name="Oval 129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2007314" y="2314582"/>
                <a:ext cx="389850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08</a:t>
                </a:r>
              </a:p>
            </p:txBody>
          </p:sp>
        </p:grpSp>
        <p:sp>
          <p:nvSpPr>
            <p:cNvPr id="75" name="Rectangle 74"/>
            <p:cNvSpPr/>
            <p:nvPr/>
          </p:nvSpPr>
          <p:spPr>
            <a:xfrm>
              <a:off x="1733952" y="6149649"/>
              <a:ext cx="7836441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te-IN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కొన్ని ప్రత్యేక పదాలను ఉచ్ఛరించడంలో ఇబ్బంది పడతారు. ఉదా: ‘</a:t>
              </a:r>
              <a:r>
                <a:rPr lang="en-US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Red’ </a:t>
              </a:r>
              <a:r>
                <a:rPr lang="te-IN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బదులుగా ‘</a:t>
              </a:r>
              <a:r>
                <a:rPr lang="en-US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Wed’, </a:t>
              </a:r>
            </a:p>
            <a:p>
              <a:r>
                <a:rPr lang="en-US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‘Think’ </a:t>
              </a:r>
              <a:r>
                <a:rPr lang="te-IN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బదులుగా ‘</a:t>
              </a:r>
              <a:r>
                <a:rPr lang="en-US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Fink’, ‘Mother’ </a:t>
              </a:r>
              <a:r>
                <a:rPr lang="te-IN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బదులుగా ‘</a:t>
              </a:r>
              <a:r>
                <a:rPr lang="en-US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Muver’ </a:t>
              </a:r>
              <a:r>
                <a:rPr lang="te-IN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అని పలుకుతారు.</a:t>
              </a:r>
              <a:endParaRPr lang="en-US" sz="14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15" name="Group 75"/>
            <p:cNvGrpSpPr/>
            <p:nvPr/>
          </p:nvGrpSpPr>
          <p:grpSpPr>
            <a:xfrm>
              <a:off x="1137768" y="6215927"/>
              <a:ext cx="389850" cy="365760"/>
              <a:chOff x="2007314" y="2285590"/>
              <a:chExt cx="389850" cy="365760"/>
            </a:xfrm>
          </p:grpSpPr>
          <p:sp>
            <p:nvSpPr>
              <p:cNvPr id="77" name="Oval 76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2007314" y="2314582"/>
                <a:ext cx="389850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09</a:t>
                </a:r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882365" y="1263027"/>
              <a:ext cx="106202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e-IN" i="1" dirty="0"/>
                <a:t>మోటారు నైపుణ్యాలు, భాష, అవగాహన మరియు సామాజిక నైపుణ్యాలలో జాప్యాలు అభివృద్ధి ఆలస్యం యొక్క ప్రారంభ సూచికలు</a:t>
              </a:r>
              <a:r>
                <a:rPr lang="en-GB" i="1" dirty="0"/>
                <a:t>.</a:t>
              </a:r>
              <a:endParaRPr lang="en-US" i="1" dirty="0"/>
            </a:p>
          </p:txBody>
        </p:sp>
        <p:pic>
          <p:nvPicPr>
            <p:cNvPr id="45" name="Picture 44" descr="ND Logo + Tag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788316" y="6156159"/>
              <a:ext cx="1219200" cy="5371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36719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/>
          <p:cNvGrpSpPr/>
          <p:nvPr/>
        </p:nvGrpSpPr>
        <p:grpSpPr>
          <a:xfrm>
            <a:off x="941287" y="-6349"/>
            <a:ext cx="10891049" cy="6627501"/>
            <a:chOff x="941287" y="-6349"/>
            <a:chExt cx="10891049" cy="6627501"/>
          </a:xfrm>
        </p:grpSpPr>
        <p:grpSp>
          <p:nvGrpSpPr>
            <p:cNvPr id="2" name="Group 100"/>
            <p:cNvGrpSpPr/>
            <p:nvPr/>
          </p:nvGrpSpPr>
          <p:grpSpPr>
            <a:xfrm>
              <a:off x="2085974" y="-6349"/>
              <a:ext cx="9746362" cy="1202154"/>
              <a:chOff x="2336800" y="-6350"/>
              <a:chExt cx="7495821" cy="1374775"/>
            </a:xfrm>
          </p:grpSpPr>
          <p:sp>
            <p:nvSpPr>
              <p:cNvPr id="12" name="Freeform 7"/>
              <p:cNvSpPr>
                <a:spLocks/>
              </p:cNvSpPr>
              <p:nvPr/>
            </p:nvSpPr>
            <p:spPr bwMode="auto">
              <a:xfrm>
                <a:off x="2336800" y="1"/>
                <a:ext cx="7495821" cy="1282700"/>
              </a:xfrm>
              <a:custGeom>
                <a:avLst/>
                <a:gdLst>
                  <a:gd name="T0" fmla="*/ 2232 w 2232"/>
                  <a:gd name="T1" fmla="*/ 0 h 463"/>
                  <a:gd name="T2" fmla="*/ 2103 w 2232"/>
                  <a:gd name="T3" fmla="*/ 19 h 463"/>
                  <a:gd name="T4" fmla="*/ 2025 w 2232"/>
                  <a:gd name="T5" fmla="*/ 67 h 463"/>
                  <a:gd name="T6" fmla="*/ 1955 w 2232"/>
                  <a:gd name="T7" fmla="*/ 149 h 463"/>
                  <a:gd name="T8" fmla="*/ 1842 w 2232"/>
                  <a:gd name="T9" fmla="*/ 334 h 463"/>
                  <a:gd name="T10" fmla="*/ 1626 w 2232"/>
                  <a:gd name="T11" fmla="*/ 463 h 463"/>
                  <a:gd name="T12" fmla="*/ 606 w 2232"/>
                  <a:gd name="T13" fmla="*/ 463 h 463"/>
                  <a:gd name="T14" fmla="*/ 390 w 2232"/>
                  <a:gd name="T15" fmla="*/ 334 h 463"/>
                  <a:gd name="T16" fmla="*/ 277 w 2232"/>
                  <a:gd name="T17" fmla="*/ 149 h 463"/>
                  <a:gd name="T18" fmla="*/ 207 w 2232"/>
                  <a:gd name="T19" fmla="*/ 67 h 463"/>
                  <a:gd name="T20" fmla="*/ 129 w 2232"/>
                  <a:gd name="T21" fmla="*/ 19 h 463"/>
                  <a:gd name="T22" fmla="*/ 0 w 2232"/>
                  <a:gd name="T23" fmla="*/ 0 h 4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32" h="463">
                    <a:moveTo>
                      <a:pt x="2232" y="0"/>
                    </a:moveTo>
                    <a:cubicBezTo>
                      <a:pt x="2232" y="0"/>
                      <a:pt x="2142" y="0"/>
                      <a:pt x="2103" y="19"/>
                    </a:cubicBezTo>
                    <a:cubicBezTo>
                      <a:pt x="2077" y="31"/>
                      <a:pt x="2047" y="48"/>
                      <a:pt x="2025" y="67"/>
                    </a:cubicBezTo>
                    <a:cubicBezTo>
                      <a:pt x="1994" y="93"/>
                      <a:pt x="1974" y="119"/>
                      <a:pt x="1955" y="149"/>
                    </a:cubicBezTo>
                    <a:cubicBezTo>
                      <a:pt x="1913" y="216"/>
                      <a:pt x="1872" y="274"/>
                      <a:pt x="1842" y="334"/>
                    </a:cubicBezTo>
                    <a:cubicBezTo>
                      <a:pt x="1802" y="413"/>
                      <a:pt x="1718" y="463"/>
                      <a:pt x="1626" y="463"/>
                    </a:cubicBezTo>
                    <a:cubicBezTo>
                      <a:pt x="606" y="463"/>
                      <a:pt x="606" y="463"/>
                      <a:pt x="606" y="463"/>
                    </a:cubicBezTo>
                    <a:cubicBezTo>
                      <a:pt x="514" y="463"/>
                      <a:pt x="430" y="413"/>
                      <a:pt x="390" y="334"/>
                    </a:cubicBezTo>
                    <a:cubicBezTo>
                      <a:pt x="360" y="274"/>
                      <a:pt x="319" y="216"/>
                      <a:pt x="277" y="149"/>
                    </a:cubicBezTo>
                    <a:cubicBezTo>
                      <a:pt x="258" y="119"/>
                      <a:pt x="238" y="93"/>
                      <a:pt x="207" y="67"/>
                    </a:cubicBezTo>
                    <a:cubicBezTo>
                      <a:pt x="185" y="48"/>
                      <a:pt x="155" y="31"/>
                      <a:pt x="129" y="19"/>
                    </a:cubicBezTo>
                    <a:cubicBezTo>
                      <a:pt x="90" y="0"/>
                      <a:pt x="0" y="0"/>
                      <a:pt x="0" y="0"/>
                    </a:cubicBezTo>
                  </a:path>
                </a:pathLst>
              </a:custGeom>
              <a:gradFill flip="none" rotWithShape="1">
                <a:gsLst>
                  <a:gs pos="0">
                    <a:srgbClr val="3EDCFC"/>
                  </a:gs>
                  <a:gs pos="63000">
                    <a:srgbClr val="01A0D9"/>
                  </a:gs>
                </a:gsLst>
                <a:lin ang="54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" name="Freeform 5"/>
              <p:cNvSpPr>
                <a:spLocks/>
              </p:cNvSpPr>
              <p:nvPr/>
            </p:nvSpPr>
            <p:spPr bwMode="auto">
              <a:xfrm>
                <a:off x="2798763" y="-6350"/>
                <a:ext cx="1447800" cy="1282700"/>
              </a:xfrm>
              <a:custGeom>
                <a:avLst/>
                <a:gdLst>
                  <a:gd name="T0" fmla="*/ 492 w 492"/>
                  <a:gd name="T1" fmla="*/ 434 h 434"/>
                  <a:gd name="T2" fmla="*/ 360 w 492"/>
                  <a:gd name="T3" fmla="*/ 330 h 434"/>
                  <a:gd name="T4" fmla="*/ 217 w 492"/>
                  <a:gd name="T5" fmla="*/ 139 h 434"/>
                  <a:gd name="T6" fmla="*/ 132 w 492"/>
                  <a:gd name="T7" fmla="*/ 56 h 434"/>
                  <a:gd name="T8" fmla="*/ 41 w 492"/>
                  <a:gd name="T9" fmla="*/ 11 h 434"/>
                  <a:gd name="T10" fmla="*/ 0 w 492"/>
                  <a:gd name="T11" fmla="*/ 2 h 434"/>
                  <a:gd name="T12" fmla="*/ 151 w 492"/>
                  <a:gd name="T13" fmla="*/ 22 h 434"/>
                  <a:gd name="T14" fmla="*/ 237 w 492"/>
                  <a:gd name="T15" fmla="*/ 74 h 434"/>
                  <a:gd name="T16" fmla="*/ 314 w 492"/>
                  <a:gd name="T17" fmla="*/ 164 h 434"/>
                  <a:gd name="T18" fmla="*/ 439 w 492"/>
                  <a:gd name="T19" fmla="*/ 365 h 434"/>
                  <a:gd name="T20" fmla="*/ 492 w 492"/>
                  <a:gd name="T21" fmla="*/ 434 h 4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92" h="434">
                    <a:moveTo>
                      <a:pt x="492" y="434"/>
                    </a:moveTo>
                    <a:cubicBezTo>
                      <a:pt x="438" y="414"/>
                      <a:pt x="391" y="378"/>
                      <a:pt x="360" y="330"/>
                    </a:cubicBezTo>
                    <a:cubicBezTo>
                      <a:pt x="320" y="267"/>
                      <a:pt x="270" y="207"/>
                      <a:pt x="217" y="139"/>
                    </a:cubicBezTo>
                    <a:cubicBezTo>
                      <a:pt x="193" y="108"/>
                      <a:pt x="169" y="82"/>
                      <a:pt x="132" y="56"/>
                    </a:cubicBezTo>
                    <a:cubicBezTo>
                      <a:pt x="106" y="38"/>
                      <a:pt x="71" y="22"/>
                      <a:pt x="41" y="11"/>
                    </a:cubicBezTo>
                    <a:cubicBezTo>
                      <a:pt x="30" y="7"/>
                      <a:pt x="15" y="4"/>
                      <a:pt x="0" y="2"/>
                    </a:cubicBezTo>
                    <a:cubicBezTo>
                      <a:pt x="70" y="0"/>
                      <a:pt x="119" y="7"/>
                      <a:pt x="151" y="22"/>
                    </a:cubicBezTo>
                    <a:cubicBezTo>
                      <a:pt x="179" y="36"/>
                      <a:pt x="213" y="55"/>
                      <a:pt x="237" y="74"/>
                    </a:cubicBezTo>
                    <a:cubicBezTo>
                      <a:pt x="271" y="103"/>
                      <a:pt x="293" y="131"/>
                      <a:pt x="314" y="164"/>
                    </a:cubicBezTo>
                    <a:cubicBezTo>
                      <a:pt x="361" y="236"/>
                      <a:pt x="405" y="300"/>
                      <a:pt x="439" y="365"/>
                    </a:cubicBezTo>
                    <a:cubicBezTo>
                      <a:pt x="453" y="391"/>
                      <a:pt x="471" y="414"/>
                      <a:pt x="492" y="43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>
                <a:outerShdw blurRad="139700" dist="38100" dir="2700000" algn="tl" rotWithShape="0">
                  <a:prstClr val="black">
                    <a:alpha val="14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Freeform 6"/>
              <p:cNvSpPr>
                <a:spLocks/>
              </p:cNvSpPr>
              <p:nvPr/>
            </p:nvSpPr>
            <p:spPr bwMode="auto">
              <a:xfrm>
                <a:off x="7948613" y="0"/>
                <a:ext cx="1447800" cy="1276350"/>
              </a:xfrm>
              <a:custGeom>
                <a:avLst/>
                <a:gdLst>
                  <a:gd name="T0" fmla="*/ 0 w 492"/>
                  <a:gd name="T1" fmla="*/ 432 h 432"/>
                  <a:gd name="T2" fmla="*/ 132 w 492"/>
                  <a:gd name="T3" fmla="*/ 328 h 432"/>
                  <a:gd name="T4" fmla="*/ 275 w 492"/>
                  <a:gd name="T5" fmla="*/ 137 h 432"/>
                  <a:gd name="T6" fmla="*/ 360 w 492"/>
                  <a:gd name="T7" fmla="*/ 54 h 432"/>
                  <a:gd name="T8" fmla="*/ 450 w 492"/>
                  <a:gd name="T9" fmla="*/ 9 h 432"/>
                  <a:gd name="T10" fmla="*/ 492 w 492"/>
                  <a:gd name="T11" fmla="*/ 0 h 432"/>
                  <a:gd name="T12" fmla="*/ 341 w 492"/>
                  <a:gd name="T13" fmla="*/ 20 h 432"/>
                  <a:gd name="T14" fmla="*/ 255 w 492"/>
                  <a:gd name="T15" fmla="*/ 72 h 432"/>
                  <a:gd name="T16" fmla="*/ 178 w 492"/>
                  <a:gd name="T17" fmla="*/ 162 h 432"/>
                  <a:gd name="T18" fmla="*/ 52 w 492"/>
                  <a:gd name="T19" fmla="*/ 363 h 432"/>
                  <a:gd name="T20" fmla="*/ 0 w 492"/>
                  <a:gd name="T21" fmla="*/ 432 h 4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92" h="432">
                    <a:moveTo>
                      <a:pt x="0" y="432"/>
                    </a:moveTo>
                    <a:cubicBezTo>
                      <a:pt x="54" y="412"/>
                      <a:pt x="101" y="376"/>
                      <a:pt x="132" y="328"/>
                    </a:cubicBezTo>
                    <a:cubicBezTo>
                      <a:pt x="171" y="265"/>
                      <a:pt x="221" y="205"/>
                      <a:pt x="275" y="137"/>
                    </a:cubicBezTo>
                    <a:cubicBezTo>
                      <a:pt x="299" y="106"/>
                      <a:pt x="323" y="80"/>
                      <a:pt x="360" y="54"/>
                    </a:cubicBezTo>
                    <a:cubicBezTo>
                      <a:pt x="385" y="36"/>
                      <a:pt x="421" y="20"/>
                      <a:pt x="450" y="9"/>
                    </a:cubicBezTo>
                    <a:cubicBezTo>
                      <a:pt x="462" y="5"/>
                      <a:pt x="476" y="2"/>
                      <a:pt x="492" y="0"/>
                    </a:cubicBezTo>
                    <a:cubicBezTo>
                      <a:pt x="428" y="0"/>
                      <a:pt x="373" y="5"/>
                      <a:pt x="341" y="20"/>
                    </a:cubicBezTo>
                    <a:cubicBezTo>
                      <a:pt x="313" y="34"/>
                      <a:pt x="279" y="53"/>
                      <a:pt x="255" y="72"/>
                    </a:cubicBezTo>
                    <a:cubicBezTo>
                      <a:pt x="221" y="101"/>
                      <a:pt x="199" y="129"/>
                      <a:pt x="178" y="162"/>
                    </a:cubicBezTo>
                    <a:cubicBezTo>
                      <a:pt x="131" y="234"/>
                      <a:pt x="86" y="298"/>
                      <a:pt x="52" y="363"/>
                    </a:cubicBezTo>
                    <a:cubicBezTo>
                      <a:pt x="39" y="389"/>
                      <a:pt x="21" y="412"/>
                      <a:pt x="0" y="43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>
                <a:outerShdw blurRad="152400" dist="38100" dir="2700000" algn="tl" rotWithShape="0">
                  <a:prstClr val="black">
                    <a:alpha val="14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Freeform 7"/>
              <p:cNvSpPr>
                <a:spLocks/>
              </p:cNvSpPr>
              <p:nvPr/>
            </p:nvSpPr>
            <p:spPr bwMode="auto">
              <a:xfrm>
                <a:off x="2819401" y="0"/>
                <a:ext cx="6565900" cy="1368425"/>
              </a:xfrm>
              <a:custGeom>
                <a:avLst/>
                <a:gdLst>
                  <a:gd name="T0" fmla="*/ 2232 w 2232"/>
                  <a:gd name="T1" fmla="*/ 0 h 463"/>
                  <a:gd name="T2" fmla="*/ 2103 w 2232"/>
                  <a:gd name="T3" fmla="*/ 19 h 463"/>
                  <a:gd name="T4" fmla="*/ 2025 w 2232"/>
                  <a:gd name="T5" fmla="*/ 67 h 463"/>
                  <a:gd name="T6" fmla="*/ 1955 w 2232"/>
                  <a:gd name="T7" fmla="*/ 149 h 463"/>
                  <a:gd name="T8" fmla="*/ 1842 w 2232"/>
                  <a:gd name="T9" fmla="*/ 334 h 463"/>
                  <a:gd name="T10" fmla="*/ 1626 w 2232"/>
                  <a:gd name="T11" fmla="*/ 463 h 463"/>
                  <a:gd name="T12" fmla="*/ 606 w 2232"/>
                  <a:gd name="T13" fmla="*/ 463 h 463"/>
                  <a:gd name="T14" fmla="*/ 390 w 2232"/>
                  <a:gd name="T15" fmla="*/ 334 h 463"/>
                  <a:gd name="T16" fmla="*/ 277 w 2232"/>
                  <a:gd name="T17" fmla="*/ 149 h 463"/>
                  <a:gd name="T18" fmla="*/ 207 w 2232"/>
                  <a:gd name="T19" fmla="*/ 67 h 463"/>
                  <a:gd name="T20" fmla="*/ 129 w 2232"/>
                  <a:gd name="T21" fmla="*/ 19 h 463"/>
                  <a:gd name="T22" fmla="*/ 0 w 2232"/>
                  <a:gd name="T23" fmla="*/ 0 h 4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32" h="463">
                    <a:moveTo>
                      <a:pt x="2232" y="0"/>
                    </a:moveTo>
                    <a:cubicBezTo>
                      <a:pt x="2232" y="0"/>
                      <a:pt x="2142" y="0"/>
                      <a:pt x="2103" y="19"/>
                    </a:cubicBezTo>
                    <a:cubicBezTo>
                      <a:pt x="2077" y="31"/>
                      <a:pt x="2047" y="48"/>
                      <a:pt x="2025" y="67"/>
                    </a:cubicBezTo>
                    <a:cubicBezTo>
                      <a:pt x="1994" y="93"/>
                      <a:pt x="1974" y="119"/>
                      <a:pt x="1955" y="149"/>
                    </a:cubicBezTo>
                    <a:cubicBezTo>
                      <a:pt x="1913" y="216"/>
                      <a:pt x="1872" y="274"/>
                      <a:pt x="1842" y="334"/>
                    </a:cubicBezTo>
                    <a:cubicBezTo>
                      <a:pt x="1802" y="413"/>
                      <a:pt x="1718" y="463"/>
                      <a:pt x="1626" y="463"/>
                    </a:cubicBezTo>
                    <a:cubicBezTo>
                      <a:pt x="606" y="463"/>
                      <a:pt x="606" y="463"/>
                      <a:pt x="606" y="463"/>
                    </a:cubicBezTo>
                    <a:cubicBezTo>
                      <a:pt x="514" y="463"/>
                      <a:pt x="430" y="413"/>
                      <a:pt x="390" y="334"/>
                    </a:cubicBezTo>
                    <a:cubicBezTo>
                      <a:pt x="360" y="274"/>
                      <a:pt x="319" y="216"/>
                      <a:pt x="277" y="149"/>
                    </a:cubicBezTo>
                    <a:cubicBezTo>
                      <a:pt x="258" y="119"/>
                      <a:pt x="238" y="93"/>
                      <a:pt x="207" y="67"/>
                    </a:cubicBezTo>
                    <a:cubicBezTo>
                      <a:pt x="185" y="48"/>
                      <a:pt x="155" y="31"/>
                      <a:pt x="129" y="19"/>
                    </a:cubicBezTo>
                    <a:cubicBezTo>
                      <a:pt x="90" y="0"/>
                      <a:pt x="0" y="0"/>
                      <a:pt x="0" y="0"/>
                    </a:cubicBezTo>
                  </a:path>
                </a:pathLst>
              </a:custGeom>
              <a:gradFill>
                <a:gsLst>
                  <a:gs pos="100000">
                    <a:srgbClr val="3EDCFC"/>
                  </a:gs>
                  <a:gs pos="0">
                    <a:srgbClr val="01A0D9"/>
                  </a:gs>
                </a:gsLst>
                <a:lin ang="42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sp>
          <p:nvSpPr>
            <p:cNvPr id="102" name="Rectangle 101"/>
            <p:cNvSpPr/>
            <p:nvPr/>
          </p:nvSpPr>
          <p:spPr>
            <a:xfrm>
              <a:off x="3727569" y="39870"/>
              <a:ext cx="6373860" cy="984885"/>
            </a:xfrm>
            <a:prstGeom prst="rect">
              <a:avLst/>
            </a:prstGeom>
            <a:noFill/>
          </p:spPr>
          <p:txBody>
            <a:bodyPr wrap="none" lIns="91440" tIns="45720" rIns="91440" bIns="45720" anchor="ctr">
              <a:spAutoFit/>
            </a:bodyPr>
            <a:lstStyle/>
            <a:p>
              <a:pPr algn="ctr"/>
              <a:r>
                <a:rPr lang="en-US" sz="2400" spc="200" dirty="0">
                  <a:ln w="0">
                    <a:noFill/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SLD </a:t>
              </a:r>
              <a:r>
                <a:rPr lang="te-IN" sz="2400" spc="200" dirty="0">
                  <a:ln w="0">
                    <a:noFill/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వచ్చే రిస్క్ ఉన్న పిల్లల్లో కనిపించే సంకేతాలు</a:t>
              </a:r>
              <a:endParaRPr lang="en-GB" sz="2400" spc="200" dirty="0">
                <a:ln w="0">
                  <a:noFill/>
                </a:ln>
                <a:solidFill>
                  <a:schemeClr val="bg1"/>
                </a:solidFill>
                <a:latin typeface="Impact" panose="020B0806030902050204" pitchFamily="34" charset="0"/>
              </a:endParaRPr>
            </a:p>
            <a:p>
              <a:pPr algn="ctr"/>
              <a:r>
                <a:rPr lang="te-IN" sz="1600" spc="200" dirty="0">
                  <a:ln w="0">
                    <a:noFill/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5 సంవతసరాల లోపు వయసు ఉన్న పిల్లలు </a:t>
              </a:r>
              <a:endParaRPr lang="en-US" sz="1600" spc="200" dirty="0">
                <a:ln w="0">
                  <a:noFill/>
                </a:ln>
                <a:solidFill>
                  <a:schemeClr val="bg1"/>
                </a:solidFill>
                <a:latin typeface="Impact" panose="020B0806030902050204" pitchFamily="34" charset="0"/>
              </a:endParaRPr>
            </a:p>
            <a:p>
              <a:pPr algn="ctr"/>
              <a:endParaRPr lang="en-US" cap="none" spc="200" dirty="0">
                <a:ln w="0">
                  <a:noFill/>
                </a:ln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725114" y="1881290"/>
              <a:ext cx="8911694" cy="584775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చిన్న పిల్లల్లాగా మాట్లాడటం(బేబీ టాక్)  – “నేను” స్థానంలో “నాకు” అని, “రన్ చేశాను” స్థానంలో “రన్‌డ్”, “చేశాను” స్థానంలో “చేసాడు” అని చెప్పటం</a:t>
              </a:r>
              <a:endParaRPr lang="en-US" sz="1600" cap="none" spc="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3" name="Group 32"/>
            <p:cNvGrpSpPr/>
            <p:nvPr/>
          </p:nvGrpSpPr>
          <p:grpSpPr>
            <a:xfrm>
              <a:off x="1127358" y="1855644"/>
              <a:ext cx="383438" cy="365760"/>
              <a:chOff x="2007314" y="2285590"/>
              <a:chExt cx="383438" cy="365760"/>
            </a:xfrm>
          </p:grpSpPr>
          <p:sp>
            <p:nvSpPr>
              <p:cNvPr id="31" name="Oval 30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007314" y="2314582"/>
                <a:ext cx="383438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10</a:t>
                </a:r>
              </a:p>
            </p:txBody>
          </p:sp>
        </p:grpSp>
        <p:sp>
          <p:nvSpPr>
            <p:cNvPr id="44" name="Rectangle 43"/>
            <p:cNvSpPr/>
            <p:nvPr/>
          </p:nvSpPr>
          <p:spPr>
            <a:xfrm>
              <a:off x="1725113" y="2464098"/>
              <a:ext cx="5934638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ధారాళంగా మాట్లాడలేరు. పదాలు లేదా చిన్న వాక్యాల్లో మాత్రమే మాట్లాడటం.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4" name="Group 44"/>
            <p:cNvGrpSpPr/>
            <p:nvPr/>
          </p:nvGrpSpPr>
          <p:grpSpPr>
            <a:xfrm>
              <a:off x="1127358" y="2438452"/>
              <a:ext cx="374600" cy="365760"/>
              <a:chOff x="2007314" y="2285590"/>
              <a:chExt cx="374600" cy="365760"/>
            </a:xfrm>
          </p:grpSpPr>
          <p:sp>
            <p:nvSpPr>
              <p:cNvPr id="50" name="Oval 49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007314" y="2314582"/>
                <a:ext cx="373564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11</a:t>
                </a:r>
              </a:p>
            </p:txBody>
          </p:sp>
        </p:grpSp>
        <p:sp>
          <p:nvSpPr>
            <p:cNvPr id="72" name="Rectangle 71"/>
            <p:cNvSpPr/>
            <p:nvPr/>
          </p:nvSpPr>
          <p:spPr>
            <a:xfrm>
              <a:off x="1733952" y="3045600"/>
              <a:ext cx="3116559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వాక్యంలో పదాల క్రమాన్ని కలిపేయడం</a:t>
              </a:r>
              <a:r>
                <a:rPr lang="en-GB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.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5" name="Group 72"/>
            <p:cNvGrpSpPr/>
            <p:nvPr/>
          </p:nvGrpSpPr>
          <p:grpSpPr>
            <a:xfrm>
              <a:off x="1136197" y="3019954"/>
              <a:ext cx="383438" cy="365760"/>
              <a:chOff x="2007314" y="2285590"/>
              <a:chExt cx="383438" cy="365760"/>
            </a:xfrm>
          </p:grpSpPr>
          <p:sp>
            <p:nvSpPr>
              <p:cNvPr id="78" name="Oval 77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007314" y="2314582"/>
                <a:ext cx="383438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12</a:t>
                </a:r>
              </a:p>
            </p:txBody>
          </p:sp>
        </p:grpSp>
        <p:sp>
          <p:nvSpPr>
            <p:cNvPr id="82" name="Rectangle 81"/>
            <p:cNvSpPr/>
            <p:nvPr/>
          </p:nvSpPr>
          <p:spPr>
            <a:xfrm>
              <a:off x="1733952" y="3628674"/>
              <a:ext cx="8565165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కథ చెబుతున్నప్పుడు లేదా మాట్లాడుతున్నప్పుడు ప్రధాన విషయాన్ని వదిలి, సంబంధంలేని వివరాల్లోకి వెళ్లడం.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6" name="Group 82"/>
            <p:cNvGrpSpPr/>
            <p:nvPr/>
          </p:nvGrpSpPr>
          <p:grpSpPr>
            <a:xfrm>
              <a:off x="1136197" y="3603028"/>
              <a:ext cx="383438" cy="365760"/>
              <a:chOff x="2007314" y="2285590"/>
              <a:chExt cx="383438" cy="365760"/>
            </a:xfrm>
          </p:grpSpPr>
          <p:sp>
            <p:nvSpPr>
              <p:cNvPr id="88" name="Oval 87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2007314" y="2314582"/>
                <a:ext cx="383438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13</a:t>
                </a:r>
              </a:p>
            </p:txBody>
          </p:sp>
        </p:grpSp>
        <p:sp>
          <p:nvSpPr>
            <p:cNvPr id="92" name="Rectangle 91"/>
            <p:cNvSpPr/>
            <p:nvPr/>
          </p:nvSpPr>
          <p:spPr>
            <a:xfrm>
              <a:off x="1733952" y="4164695"/>
              <a:ext cx="4275529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పాటలు, పద్యాలు గుర్తుంచుకోవడంలో ఇబ్బంది పడటం</a:t>
              </a:r>
              <a:r>
                <a:rPr lang="en-GB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.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7" name="Group 92"/>
            <p:cNvGrpSpPr/>
            <p:nvPr/>
          </p:nvGrpSpPr>
          <p:grpSpPr>
            <a:xfrm>
              <a:off x="1136197" y="4139049"/>
              <a:ext cx="383438" cy="365760"/>
              <a:chOff x="2007314" y="2285590"/>
              <a:chExt cx="383438" cy="365760"/>
            </a:xfrm>
          </p:grpSpPr>
          <p:sp>
            <p:nvSpPr>
              <p:cNvPr id="98" name="Oval 97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2007314" y="2314582"/>
                <a:ext cx="383438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14</a:t>
                </a:r>
              </a:p>
            </p:txBody>
          </p:sp>
        </p:grpSp>
        <p:sp>
          <p:nvSpPr>
            <p:cNvPr id="104" name="Rectangle 103"/>
            <p:cNvSpPr/>
            <p:nvPr/>
          </p:nvSpPr>
          <p:spPr>
            <a:xfrm>
              <a:off x="1733952" y="4676343"/>
              <a:ext cx="2528256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20 వరకు లెక్కపెట్టలేకపోవడం.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8" name="Group 104"/>
            <p:cNvGrpSpPr/>
            <p:nvPr/>
          </p:nvGrpSpPr>
          <p:grpSpPr>
            <a:xfrm>
              <a:off x="1136197" y="4650697"/>
              <a:ext cx="383438" cy="365760"/>
              <a:chOff x="2007314" y="2285590"/>
              <a:chExt cx="383438" cy="365760"/>
            </a:xfrm>
          </p:grpSpPr>
          <p:sp>
            <p:nvSpPr>
              <p:cNvPr id="110" name="Oval 109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2007314" y="2314582"/>
                <a:ext cx="383438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15</a:t>
                </a:r>
              </a:p>
            </p:txBody>
          </p:sp>
        </p:grpSp>
        <p:sp>
          <p:nvSpPr>
            <p:cNvPr id="114" name="Rectangle 113"/>
            <p:cNvSpPr/>
            <p:nvPr/>
          </p:nvSpPr>
          <p:spPr>
            <a:xfrm>
              <a:off x="1733952" y="5179954"/>
              <a:ext cx="2268570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రంగుల పేర్లను కలిపేయడం.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9" name="Group 114"/>
            <p:cNvGrpSpPr/>
            <p:nvPr/>
          </p:nvGrpSpPr>
          <p:grpSpPr>
            <a:xfrm>
              <a:off x="1136197" y="5181740"/>
              <a:ext cx="383438" cy="365760"/>
              <a:chOff x="2007314" y="2285590"/>
              <a:chExt cx="383438" cy="365760"/>
            </a:xfrm>
          </p:grpSpPr>
          <p:sp>
            <p:nvSpPr>
              <p:cNvPr id="120" name="Oval 119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1" name="Rectangle 120"/>
              <p:cNvSpPr/>
              <p:nvPr/>
            </p:nvSpPr>
            <p:spPr>
              <a:xfrm>
                <a:off x="2007314" y="2314582"/>
                <a:ext cx="383438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16</a:t>
                </a:r>
              </a:p>
            </p:txBody>
          </p:sp>
        </p:grpSp>
        <p:sp>
          <p:nvSpPr>
            <p:cNvPr id="124" name="Rectangle 123"/>
            <p:cNvSpPr/>
            <p:nvPr/>
          </p:nvSpPr>
          <p:spPr>
            <a:xfrm>
              <a:off x="1733952" y="5703524"/>
              <a:ext cx="2682145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ఊహల్లో మునిగిపోవడం (డేడ్రీమ్)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13" name="Group 124"/>
            <p:cNvGrpSpPr/>
            <p:nvPr/>
          </p:nvGrpSpPr>
          <p:grpSpPr>
            <a:xfrm>
              <a:off x="1136197" y="5705310"/>
              <a:ext cx="383438" cy="365760"/>
              <a:chOff x="2007314" y="2285590"/>
              <a:chExt cx="383438" cy="365760"/>
            </a:xfrm>
          </p:grpSpPr>
          <p:sp>
            <p:nvSpPr>
              <p:cNvPr id="130" name="Oval 129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2007314" y="2314582"/>
                <a:ext cx="383438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17</a:t>
                </a:r>
              </a:p>
            </p:txBody>
          </p:sp>
        </p:grpSp>
        <p:sp>
          <p:nvSpPr>
            <p:cNvPr id="75" name="Rectangle 74"/>
            <p:cNvSpPr/>
            <p:nvPr/>
          </p:nvSpPr>
          <p:spPr>
            <a:xfrm>
              <a:off x="1735523" y="6214141"/>
              <a:ext cx="2775119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ఆదేశాలను నెమ్మదిగా పాటించడం.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15" name="Group 75"/>
            <p:cNvGrpSpPr/>
            <p:nvPr/>
          </p:nvGrpSpPr>
          <p:grpSpPr>
            <a:xfrm>
              <a:off x="1137768" y="6215927"/>
              <a:ext cx="383438" cy="365760"/>
              <a:chOff x="2007314" y="2285590"/>
              <a:chExt cx="383438" cy="365760"/>
            </a:xfrm>
          </p:grpSpPr>
          <p:sp>
            <p:nvSpPr>
              <p:cNvPr id="77" name="Oval 76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2007314" y="2314582"/>
                <a:ext cx="383438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18</a:t>
                </a:r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941287" y="1178806"/>
              <a:ext cx="10425408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e-IN" i="1" dirty="0"/>
                <a:t>మోటారు నైపుణ్యాలు, భాష, అవగాహన మరియు సామాజిక నైపుణ్యాలలో జాప్యాలు అభివృద్ధి ఆలస్యం యొక్క ప్రారంభ సూచికలు</a:t>
              </a:r>
              <a:r>
                <a:rPr lang="en-GB" i="1" dirty="0"/>
                <a:t>.</a:t>
              </a:r>
              <a:endParaRPr lang="en-US" i="1" dirty="0"/>
            </a:p>
            <a:p>
              <a:pPr algn="ctr"/>
              <a:endParaRPr lang="en-US" i="1" dirty="0"/>
            </a:p>
          </p:txBody>
        </p:sp>
        <p:pic>
          <p:nvPicPr>
            <p:cNvPr id="45" name="Picture 44" descr="ND Logo + Tag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87526" y="6083969"/>
              <a:ext cx="1219200" cy="5371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36719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85274" y="-6349"/>
            <a:ext cx="11347062" cy="6627501"/>
            <a:chOff x="485274" y="-6349"/>
            <a:chExt cx="11347062" cy="6627501"/>
          </a:xfrm>
        </p:grpSpPr>
        <p:grpSp>
          <p:nvGrpSpPr>
            <p:cNvPr id="2" name="Group 100"/>
            <p:cNvGrpSpPr/>
            <p:nvPr/>
          </p:nvGrpSpPr>
          <p:grpSpPr>
            <a:xfrm>
              <a:off x="2085974" y="-6349"/>
              <a:ext cx="9746362" cy="1202154"/>
              <a:chOff x="2336800" y="-6350"/>
              <a:chExt cx="7495821" cy="1374775"/>
            </a:xfrm>
          </p:grpSpPr>
          <p:sp>
            <p:nvSpPr>
              <p:cNvPr id="12" name="Freeform 7"/>
              <p:cNvSpPr>
                <a:spLocks/>
              </p:cNvSpPr>
              <p:nvPr/>
            </p:nvSpPr>
            <p:spPr bwMode="auto">
              <a:xfrm>
                <a:off x="2336800" y="1"/>
                <a:ext cx="7495821" cy="1282700"/>
              </a:xfrm>
              <a:custGeom>
                <a:avLst/>
                <a:gdLst>
                  <a:gd name="T0" fmla="*/ 2232 w 2232"/>
                  <a:gd name="T1" fmla="*/ 0 h 463"/>
                  <a:gd name="T2" fmla="*/ 2103 w 2232"/>
                  <a:gd name="T3" fmla="*/ 19 h 463"/>
                  <a:gd name="T4" fmla="*/ 2025 w 2232"/>
                  <a:gd name="T5" fmla="*/ 67 h 463"/>
                  <a:gd name="T6" fmla="*/ 1955 w 2232"/>
                  <a:gd name="T7" fmla="*/ 149 h 463"/>
                  <a:gd name="T8" fmla="*/ 1842 w 2232"/>
                  <a:gd name="T9" fmla="*/ 334 h 463"/>
                  <a:gd name="T10" fmla="*/ 1626 w 2232"/>
                  <a:gd name="T11" fmla="*/ 463 h 463"/>
                  <a:gd name="T12" fmla="*/ 606 w 2232"/>
                  <a:gd name="T13" fmla="*/ 463 h 463"/>
                  <a:gd name="T14" fmla="*/ 390 w 2232"/>
                  <a:gd name="T15" fmla="*/ 334 h 463"/>
                  <a:gd name="T16" fmla="*/ 277 w 2232"/>
                  <a:gd name="T17" fmla="*/ 149 h 463"/>
                  <a:gd name="T18" fmla="*/ 207 w 2232"/>
                  <a:gd name="T19" fmla="*/ 67 h 463"/>
                  <a:gd name="T20" fmla="*/ 129 w 2232"/>
                  <a:gd name="T21" fmla="*/ 19 h 463"/>
                  <a:gd name="T22" fmla="*/ 0 w 2232"/>
                  <a:gd name="T23" fmla="*/ 0 h 4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32" h="463">
                    <a:moveTo>
                      <a:pt x="2232" y="0"/>
                    </a:moveTo>
                    <a:cubicBezTo>
                      <a:pt x="2232" y="0"/>
                      <a:pt x="2142" y="0"/>
                      <a:pt x="2103" y="19"/>
                    </a:cubicBezTo>
                    <a:cubicBezTo>
                      <a:pt x="2077" y="31"/>
                      <a:pt x="2047" y="48"/>
                      <a:pt x="2025" y="67"/>
                    </a:cubicBezTo>
                    <a:cubicBezTo>
                      <a:pt x="1994" y="93"/>
                      <a:pt x="1974" y="119"/>
                      <a:pt x="1955" y="149"/>
                    </a:cubicBezTo>
                    <a:cubicBezTo>
                      <a:pt x="1913" y="216"/>
                      <a:pt x="1872" y="274"/>
                      <a:pt x="1842" y="334"/>
                    </a:cubicBezTo>
                    <a:cubicBezTo>
                      <a:pt x="1802" y="413"/>
                      <a:pt x="1718" y="463"/>
                      <a:pt x="1626" y="463"/>
                    </a:cubicBezTo>
                    <a:cubicBezTo>
                      <a:pt x="606" y="463"/>
                      <a:pt x="606" y="463"/>
                      <a:pt x="606" y="463"/>
                    </a:cubicBezTo>
                    <a:cubicBezTo>
                      <a:pt x="514" y="463"/>
                      <a:pt x="430" y="413"/>
                      <a:pt x="390" y="334"/>
                    </a:cubicBezTo>
                    <a:cubicBezTo>
                      <a:pt x="360" y="274"/>
                      <a:pt x="319" y="216"/>
                      <a:pt x="277" y="149"/>
                    </a:cubicBezTo>
                    <a:cubicBezTo>
                      <a:pt x="258" y="119"/>
                      <a:pt x="238" y="93"/>
                      <a:pt x="207" y="67"/>
                    </a:cubicBezTo>
                    <a:cubicBezTo>
                      <a:pt x="185" y="48"/>
                      <a:pt x="155" y="31"/>
                      <a:pt x="129" y="19"/>
                    </a:cubicBezTo>
                    <a:cubicBezTo>
                      <a:pt x="90" y="0"/>
                      <a:pt x="0" y="0"/>
                      <a:pt x="0" y="0"/>
                    </a:cubicBezTo>
                  </a:path>
                </a:pathLst>
              </a:custGeom>
              <a:gradFill flip="none" rotWithShape="1">
                <a:gsLst>
                  <a:gs pos="0">
                    <a:srgbClr val="3EDCFC"/>
                  </a:gs>
                  <a:gs pos="63000">
                    <a:srgbClr val="01A0D9"/>
                  </a:gs>
                </a:gsLst>
                <a:lin ang="5400000" scaled="1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" name="Freeform 5"/>
              <p:cNvSpPr>
                <a:spLocks/>
              </p:cNvSpPr>
              <p:nvPr/>
            </p:nvSpPr>
            <p:spPr bwMode="auto">
              <a:xfrm>
                <a:off x="2798763" y="-6350"/>
                <a:ext cx="1447800" cy="1282700"/>
              </a:xfrm>
              <a:custGeom>
                <a:avLst/>
                <a:gdLst>
                  <a:gd name="T0" fmla="*/ 492 w 492"/>
                  <a:gd name="T1" fmla="*/ 434 h 434"/>
                  <a:gd name="T2" fmla="*/ 360 w 492"/>
                  <a:gd name="T3" fmla="*/ 330 h 434"/>
                  <a:gd name="T4" fmla="*/ 217 w 492"/>
                  <a:gd name="T5" fmla="*/ 139 h 434"/>
                  <a:gd name="T6" fmla="*/ 132 w 492"/>
                  <a:gd name="T7" fmla="*/ 56 h 434"/>
                  <a:gd name="T8" fmla="*/ 41 w 492"/>
                  <a:gd name="T9" fmla="*/ 11 h 434"/>
                  <a:gd name="T10" fmla="*/ 0 w 492"/>
                  <a:gd name="T11" fmla="*/ 2 h 434"/>
                  <a:gd name="T12" fmla="*/ 151 w 492"/>
                  <a:gd name="T13" fmla="*/ 22 h 434"/>
                  <a:gd name="T14" fmla="*/ 237 w 492"/>
                  <a:gd name="T15" fmla="*/ 74 h 434"/>
                  <a:gd name="T16" fmla="*/ 314 w 492"/>
                  <a:gd name="T17" fmla="*/ 164 h 434"/>
                  <a:gd name="T18" fmla="*/ 439 w 492"/>
                  <a:gd name="T19" fmla="*/ 365 h 434"/>
                  <a:gd name="T20" fmla="*/ 492 w 492"/>
                  <a:gd name="T21" fmla="*/ 434 h 4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92" h="434">
                    <a:moveTo>
                      <a:pt x="492" y="434"/>
                    </a:moveTo>
                    <a:cubicBezTo>
                      <a:pt x="438" y="414"/>
                      <a:pt x="391" y="378"/>
                      <a:pt x="360" y="330"/>
                    </a:cubicBezTo>
                    <a:cubicBezTo>
                      <a:pt x="320" y="267"/>
                      <a:pt x="270" y="207"/>
                      <a:pt x="217" y="139"/>
                    </a:cubicBezTo>
                    <a:cubicBezTo>
                      <a:pt x="193" y="108"/>
                      <a:pt x="169" y="82"/>
                      <a:pt x="132" y="56"/>
                    </a:cubicBezTo>
                    <a:cubicBezTo>
                      <a:pt x="106" y="38"/>
                      <a:pt x="71" y="22"/>
                      <a:pt x="41" y="11"/>
                    </a:cubicBezTo>
                    <a:cubicBezTo>
                      <a:pt x="30" y="7"/>
                      <a:pt x="15" y="4"/>
                      <a:pt x="0" y="2"/>
                    </a:cubicBezTo>
                    <a:cubicBezTo>
                      <a:pt x="70" y="0"/>
                      <a:pt x="119" y="7"/>
                      <a:pt x="151" y="22"/>
                    </a:cubicBezTo>
                    <a:cubicBezTo>
                      <a:pt x="179" y="36"/>
                      <a:pt x="213" y="55"/>
                      <a:pt x="237" y="74"/>
                    </a:cubicBezTo>
                    <a:cubicBezTo>
                      <a:pt x="271" y="103"/>
                      <a:pt x="293" y="131"/>
                      <a:pt x="314" y="164"/>
                    </a:cubicBezTo>
                    <a:cubicBezTo>
                      <a:pt x="361" y="236"/>
                      <a:pt x="405" y="300"/>
                      <a:pt x="439" y="365"/>
                    </a:cubicBezTo>
                    <a:cubicBezTo>
                      <a:pt x="453" y="391"/>
                      <a:pt x="471" y="414"/>
                      <a:pt x="492" y="43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>
                <a:outerShdw blurRad="139700" dist="38100" dir="2700000" algn="tl" rotWithShape="0">
                  <a:prstClr val="black">
                    <a:alpha val="14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Freeform 6"/>
              <p:cNvSpPr>
                <a:spLocks/>
              </p:cNvSpPr>
              <p:nvPr/>
            </p:nvSpPr>
            <p:spPr bwMode="auto">
              <a:xfrm>
                <a:off x="7948613" y="0"/>
                <a:ext cx="1447800" cy="1276350"/>
              </a:xfrm>
              <a:custGeom>
                <a:avLst/>
                <a:gdLst>
                  <a:gd name="T0" fmla="*/ 0 w 492"/>
                  <a:gd name="T1" fmla="*/ 432 h 432"/>
                  <a:gd name="T2" fmla="*/ 132 w 492"/>
                  <a:gd name="T3" fmla="*/ 328 h 432"/>
                  <a:gd name="T4" fmla="*/ 275 w 492"/>
                  <a:gd name="T5" fmla="*/ 137 h 432"/>
                  <a:gd name="T6" fmla="*/ 360 w 492"/>
                  <a:gd name="T7" fmla="*/ 54 h 432"/>
                  <a:gd name="T8" fmla="*/ 450 w 492"/>
                  <a:gd name="T9" fmla="*/ 9 h 432"/>
                  <a:gd name="T10" fmla="*/ 492 w 492"/>
                  <a:gd name="T11" fmla="*/ 0 h 432"/>
                  <a:gd name="T12" fmla="*/ 341 w 492"/>
                  <a:gd name="T13" fmla="*/ 20 h 432"/>
                  <a:gd name="T14" fmla="*/ 255 w 492"/>
                  <a:gd name="T15" fmla="*/ 72 h 432"/>
                  <a:gd name="T16" fmla="*/ 178 w 492"/>
                  <a:gd name="T17" fmla="*/ 162 h 432"/>
                  <a:gd name="T18" fmla="*/ 52 w 492"/>
                  <a:gd name="T19" fmla="*/ 363 h 432"/>
                  <a:gd name="T20" fmla="*/ 0 w 492"/>
                  <a:gd name="T21" fmla="*/ 432 h 4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92" h="432">
                    <a:moveTo>
                      <a:pt x="0" y="432"/>
                    </a:moveTo>
                    <a:cubicBezTo>
                      <a:pt x="54" y="412"/>
                      <a:pt x="101" y="376"/>
                      <a:pt x="132" y="328"/>
                    </a:cubicBezTo>
                    <a:cubicBezTo>
                      <a:pt x="171" y="265"/>
                      <a:pt x="221" y="205"/>
                      <a:pt x="275" y="137"/>
                    </a:cubicBezTo>
                    <a:cubicBezTo>
                      <a:pt x="299" y="106"/>
                      <a:pt x="323" y="80"/>
                      <a:pt x="360" y="54"/>
                    </a:cubicBezTo>
                    <a:cubicBezTo>
                      <a:pt x="385" y="36"/>
                      <a:pt x="421" y="20"/>
                      <a:pt x="450" y="9"/>
                    </a:cubicBezTo>
                    <a:cubicBezTo>
                      <a:pt x="462" y="5"/>
                      <a:pt x="476" y="2"/>
                      <a:pt x="492" y="0"/>
                    </a:cubicBezTo>
                    <a:cubicBezTo>
                      <a:pt x="428" y="0"/>
                      <a:pt x="373" y="5"/>
                      <a:pt x="341" y="20"/>
                    </a:cubicBezTo>
                    <a:cubicBezTo>
                      <a:pt x="313" y="34"/>
                      <a:pt x="279" y="53"/>
                      <a:pt x="255" y="72"/>
                    </a:cubicBezTo>
                    <a:cubicBezTo>
                      <a:pt x="221" y="101"/>
                      <a:pt x="199" y="129"/>
                      <a:pt x="178" y="162"/>
                    </a:cubicBezTo>
                    <a:cubicBezTo>
                      <a:pt x="131" y="234"/>
                      <a:pt x="86" y="298"/>
                      <a:pt x="52" y="363"/>
                    </a:cubicBezTo>
                    <a:cubicBezTo>
                      <a:pt x="39" y="389"/>
                      <a:pt x="21" y="412"/>
                      <a:pt x="0" y="43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>
                <a:outerShdw blurRad="152400" dist="38100" dir="2700000" algn="tl" rotWithShape="0">
                  <a:prstClr val="black">
                    <a:alpha val="14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Freeform 7"/>
              <p:cNvSpPr>
                <a:spLocks/>
              </p:cNvSpPr>
              <p:nvPr/>
            </p:nvSpPr>
            <p:spPr bwMode="auto">
              <a:xfrm>
                <a:off x="2819401" y="0"/>
                <a:ext cx="6565900" cy="1368425"/>
              </a:xfrm>
              <a:custGeom>
                <a:avLst/>
                <a:gdLst>
                  <a:gd name="T0" fmla="*/ 2232 w 2232"/>
                  <a:gd name="T1" fmla="*/ 0 h 463"/>
                  <a:gd name="T2" fmla="*/ 2103 w 2232"/>
                  <a:gd name="T3" fmla="*/ 19 h 463"/>
                  <a:gd name="T4" fmla="*/ 2025 w 2232"/>
                  <a:gd name="T5" fmla="*/ 67 h 463"/>
                  <a:gd name="T6" fmla="*/ 1955 w 2232"/>
                  <a:gd name="T7" fmla="*/ 149 h 463"/>
                  <a:gd name="T8" fmla="*/ 1842 w 2232"/>
                  <a:gd name="T9" fmla="*/ 334 h 463"/>
                  <a:gd name="T10" fmla="*/ 1626 w 2232"/>
                  <a:gd name="T11" fmla="*/ 463 h 463"/>
                  <a:gd name="T12" fmla="*/ 606 w 2232"/>
                  <a:gd name="T13" fmla="*/ 463 h 463"/>
                  <a:gd name="T14" fmla="*/ 390 w 2232"/>
                  <a:gd name="T15" fmla="*/ 334 h 463"/>
                  <a:gd name="T16" fmla="*/ 277 w 2232"/>
                  <a:gd name="T17" fmla="*/ 149 h 463"/>
                  <a:gd name="T18" fmla="*/ 207 w 2232"/>
                  <a:gd name="T19" fmla="*/ 67 h 463"/>
                  <a:gd name="T20" fmla="*/ 129 w 2232"/>
                  <a:gd name="T21" fmla="*/ 19 h 463"/>
                  <a:gd name="T22" fmla="*/ 0 w 2232"/>
                  <a:gd name="T23" fmla="*/ 0 h 4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232" h="463">
                    <a:moveTo>
                      <a:pt x="2232" y="0"/>
                    </a:moveTo>
                    <a:cubicBezTo>
                      <a:pt x="2232" y="0"/>
                      <a:pt x="2142" y="0"/>
                      <a:pt x="2103" y="19"/>
                    </a:cubicBezTo>
                    <a:cubicBezTo>
                      <a:pt x="2077" y="31"/>
                      <a:pt x="2047" y="48"/>
                      <a:pt x="2025" y="67"/>
                    </a:cubicBezTo>
                    <a:cubicBezTo>
                      <a:pt x="1994" y="93"/>
                      <a:pt x="1974" y="119"/>
                      <a:pt x="1955" y="149"/>
                    </a:cubicBezTo>
                    <a:cubicBezTo>
                      <a:pt x="1913" y="216"/>
                      <a:pt x="1872" y="274"/>
                      <a:pt x="1842" y="334"/>
                    </a:cubicBezTo>
                    <a:cubicBezTo>
                      <a:pt x="1802" y="413"/>
                      <a:pt x="1718" y="463"/>
                      <a:pt x="1626" y="463"/>
                    </a:cubicBezTo>
                    <a:cubicBezTo>
                      <a:pt x="606" y="463"/>
                      <a:pt x="606" y="463"/>
                      <a:pt x="606" y="463"/>
                    </a:cubicBezTo>
                    <a:cubicBezTo>
                      <a:pt x="514" y="463"/>
                      <a:pt x="430" y="413"/>
                      <a:pt x="390" y="334"/>
                    </a:cubicBezTo>
                    <a:cubicBezTo>
                      <a:pt x="360" y="274"/>
                      <a:pt x="319" y="216"/>
                      <a:pt x="277" y="149"/>
                    </a:cubicBezTo>
                    <a:cubicBezTo>
                      <a:pt x="258" y="119"/>
                      <a:pt x="238" y="93"/>
                      <a:pt x="207" y="67"/>
                    </a:cubicBezTo>
                    <a:cubicBezTo>
                      <a:pt x="185" y="48"/>
                      <a:pt x="155" y="31"/>
                      <a:pt x="129" y="19"/>
                    </a:cubicBezTo>
                    <a:cubicBezTo>
                      <a:pt x="90" y="0"/>
                      <a:pt x="0" y="0"/>
                      <a:pt x="0" y="0"/>
                    </a:cubicBezTo>
                  </a:path>
                </a:pathLst>
              </a:custGeom>
              <a:gradFill>
                <a:gsLst>
                  <a:gs pos="100000">
                    <a:srgbClr val="3EDCFC"/>
                  </a:gs>
                  <a:gs pos="0">
                    <a:srgbClr val="01A0D9"/>
                  </a:gs>
                </a:gsLst>
                <a:lin ang="4200000" scaled="0"/>
              </a:gra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sp>
          <p:nvSpPr>
            <p:cNvPr id="102" name="Rectangle 101"/>
            <p:cNvSpPr/>
            <p:nvPr/>
          </p:nvSpPr>
          <p:spPr>
            <a:xfrm>
              <a:off x="3727569" y="162980"/>
              <a:ext cx="6373860" cy="738664"/>
            </a:xfrm>
            <a:prstGeom prst="rect">
              <a:avLst/>
            </a:prstGeom>
            <a:noFill/>
          </p:spPr>
          <p:txBody>
            <a:bodyPr wrap="none" lIns="91440" tIns="45720" rIns="91440" bIns="45720" anchor="ctr">
              <a:spAutoFit/>
            </a:bodyPr>
            <a:lstStyle/>
            <a:p>
              <a:pPr algn="ctr"/>
              <a:r>
                <a:rPr lang="en-US" sz="2400" spc="200" dirty="0">
                  <a:ln w="0">
                    <a:noFill/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SLD </a:t>
              </a:r>
              <a:r>
                <a:rPr lang="te-IN" sz="2400" spc="200" dirty="0">
                  <a:ln w="0">
                    <a:noFill/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వచ్చే రిస్క్ ఉన్న పిల్లల్లో కనిపించే సంకేతాలు</a:t>
              </a:r>
              <a:endParaRPr lang="en-GB" sz="2400" spc="200" dirty="0">
                <a:ln w="0">
                  <a:noFill/>
                </a:ln>
                <a:solidFill>
                  <a:schemeClr val="bg1"/>
                </a:solidFill>
                <a:latin typeface="Impact" panose="020B0806030902050204" pitchFamily="34" charset="0"/>
              </a:endParaRPr>
            </a:p>
            <a:p>
              <a:pPr algn="ctr"/>
              <a:r>
                <a:rPr lang="te-IN" spc="200" dirty="0">
                  <a:ln w="0">
                    <a:noFill/>
                  </a:ln>
                  <a:solidFill>
                    <a:schemeClr val="bg1"/>
                  </a:solidFill>
                  <a:latin typeface="Impact" panose="020B0806030902050204" pitchFamily="34" charset="0"/>
                </a:rPr>
                <a:t>5 సంవతసరాల లోపు వయసు ఉన్న పిల్లలు </a:t>
              </a:r>
              <a:endParaRPr lang="en-US" spc="200" dirty="0">
                <a:ln w="0">
                  <a:noFill/>
                </a:ln>
                <a:solidFill>
                  <a:schemeClr val="bg1"/>
                </a:solidFill>
                <a:latin typeface="Impact" panose="020B0806030902050204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676987" y="2145985"/>
              <a:ext cx="9017603" cy="338554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అత్యంత చురుకుగా కదులుతుంటా</a:t>
              </a:r>
              <a:r>
                <a:rPr lang="te-IN" sz="16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రు</a:t>
              </a:r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.</a:t>
              </a:r>
            </a:p>
          </p:txBody>
        </p:sp>
        <p:grpSp>
          <p:nvGrpSpPr>
            <p:cNvPr id="3" name="Group 32"/>
            <p:cNvGrpSpPr/>
            <p:nvPr/>
          </p:nvGrpSpPr>
          <p:grpSpPr>
            <a:xfrm>
              <a:off x="1079232" y="2120339"/>
              <a:ext cx="383438" cy="365760"/>
              <a:chOff x="2007314" y="2285590"/>
              <a:chExt cx="383438" cy="365760"/>
            </a:xfrm>
          </p:grpSpPr>
          <p:sp>
            <p:nvSpPr>
              <p:cNvPr id="31" name="Oval 30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007314" y="2314582"/>
                <a:ext cx="383438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19</a:t>
                </a:r>
              </a:p>
            </p:txBody>
          </p:sp>
        </p:grpSp>
        <p:sp>
          <p:nvSpPr>
            <p:cNvPr id="44" name="Rectangle 43"/>
            <p:cNvSpPr/>
            <p:nvPr/>
          </p:nvSpPr>
          <p:spPr>
            <a:xfrm>
              <a:off x="1676987" y="2728793"/>
              <a:ext cx="3026791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ఎక్కువ సేపు ప్రశాంతంగా కూర్చోలే</a:t>
              </a:r>
              <a:r>
                <a:rPr lang="te-IN" sz="16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రు</a:t>
              </a:r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.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4" name="Group 44"/>
            <p:cNvGrpSpPr/>
            <p:nvPr/>
          </p:nvGrpSpPr>
          <p:grpSpPr>
            <a:xfrm>
              <a:off x="1079232" y="2703147"/>
              <a:ext cx="383438" cy="365760"/>
              <a:chOff x="2007314" y="2285590"/>
              <a:chExt cx="383438" cy="365760"/>
            </a:xfrm>
          </p:grpSpPr>
          <p:sp>
            <p:nvSpPr>
              <p:cNvPr id="50" name="Oval 49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007314" y="2314582"/>
                <a:ext cx="383438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20</a:t>
                </a:r>
              </a:p>
            </p:txBody>
          </p:sp>
        </p:grpSp>
        <p:sp>
          <p:nvSpPr>
            <p:cNvPr id="72" name="Rectangle 71"/>
            <p:cNvSpPr/>
            <p:nvPr/>
          </p:nvSpPr>
          <p:spPr>
            <a:xfrm>
              <a:off x="1685826" y="3310295"/>
              <a:ext cx="4229043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చేతిలో ఉన్న వస్తువులతో ఆడుకుంటూ కూర్చుంటా</a:t>
              </a:r>
              <a:r>
                <a:rPr lang="te-IN" sz="16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రు</a:t>
              </a:r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.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5" name="Group 72"/>
            <p:cNvGrpSpPr/>
            <p:nvPr/>
          </p:nvGrpSpPr>
          <p:grpSpPr>
            <a:xfrm>
              <a:off x="1088071" y="3284649"/>
              <a:ext cx="383438" cy="365760"/>
              <a:chOff x="2007314" y="2285590"/>
              <a:chExt cx="383438" cy="365760"/>
            </a:xfrm>
          </p:grpSpPr>
          <p:sp>
            <p:nvSpPr>
              <p:cNvPr id="78" name="Oval 77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007314" y="2314582"/>
                <a:ext cx="383438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21</a:t>
                </a:r>
              </a:p>
            </p:txBody>
          </p:sp>
        </p:grpSp>
        <p:sp>
          <p:nvSpPr>
            <p:cNvPr id="82" name="Rectangle 81"/>
            <p:cNvSpPr/>
            <p:nvPr/>
          </p:nvSpPr>
          <p:spPr>
            <a:xfrm>
              <a:off x="1685826" y="3893369"/>
              <a:ext cx="2598788" cy="338554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ఏకాగ్రత లోపిస్తుంది, శ్రద్ధ పెట్ట</a:t>
              </a:r>
              <a:r>
                <a:rPr lang="te-IN" sz="16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రు</a:t>
              </a:r>
              <a:r>
                <a:rPr lang="te-IN" sz="16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.</a:t>
              </a:r>
              <a:endParaRPr lang="en-US" sz="16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6" name="Group 82"/>
            <p:cNvGrpSpPr/>
            <p:nvPr/>
          </p:nvGrpSpPr>
          <p:grpSpPr>
            <a:xfrm>
              <a:off x="1088071" y="3867723"/>
              <a:ext cx="383438" cy="365760"/>
              <a:chOff x="2007314" y="2285590"/>
              <a:chExt cx="383438" cy="365760"/>
            </a:xfrm>
          </p:grpSpPr>
          <p:sp>
            <p:nvSpPr>
              <p:cNvPr id="88" name="Oval 87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2007314" y="2314582"/>
                <a:ext cx="383438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22</a:t>
                </a:r>
              </a:p>
            </p:txBody>
          </p:sp>
        </p:grpSp>
        <p:sp>
          <p:nvSpPr>
            <p:cNvPr id="92" name="Rectangle 91"/>
            <p:cNvSpPr/>
            <p:nvPr/>
          </p:nvSpPr>
          <p:spPr>
            <a:xfrm>
              <a:off x="1685826" y="4429390"/>
              <a:ext cx="2650084" cy="30777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r>
                <a:rPr lang="te-IN" sz="14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తన వస్తువులను తరచూ కోల్పోతా</a:t>
              </a:r>
              <a:r>
                <a:rPr lang="te-IN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రు</a:t>
              </a:r>
              <a:r>
                <a:rPr lang="te-IN" sz="1400" dirty="0">
                  <a:ln w="0"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latin typeface="Open Sans" panose="020B0606030504020204" pitchFamily="34" charset="0"/>
                </a:rPr>
                <a:t>.</a:t>
              </a:r>
              <a:endParaRPr lang="en-US" sz="1400" dirty="0">
                <a:ln w="0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</a:endParaRPr>
            </a:p>
          </p:txBody>
        </p:sp>
        <p:grpSp>
          <p:nvGrpSpPr>
            <p:cNvPr id="7" name="Group 92"/>
            <p:cNvGrpSpPr/>
            <p:nvPr/>
          </p:nvGrpSpPr>
          <p:grpSpPr>
            <a:xfrm>
              <a:off x="1088071" y="4403744"/>
              <a:ext cx="383438" cy="365760"/>
              <a:chOff x="2007314" y="2285590"/>
              <a:chExt cx="383438" cy="365760"/>
            </a:xfrm>
          </p:grpSpPr>
          <p:sp>
            <p:nvSpPr>
              <p:cNvPr id="98" name="Oval 97"/>
              <p:cNvSpPr/>
              <p:nvPr/>
            </p:nvSpPr>
            <p:spPr>
              <a:xfrm rot="10800000">
                <a:off x="2016154" y="2285590"/>
                <a:ext cx="365760" cy="365760"/>
              </a:xfrm>
              <a:prstGeom prst="ellipse">
                <a:avLst/>
              </a:prstGeom>
              <a:gradFill>
                <a:gsLst>
                  <a:gs pos="100000">
                    <a:srgbClr val="007FD6"/>
                  </a:gs>
                  <a:gs pos="0">
                    <a:srgbClr val="09DCFF"/>
                  </a:gs>
                </a:gsLst>
                <a:path path="circle">
                  <a:fillToRect l="50000" t="50000" r="50000" b="50000"/>
                </a:path>
              </a:gradFill>
              <a:ln w="12700" cmpd="sng">
                <a:noFill/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9" name="Rectangle 98"/>
              <p:cNvSpPr/>
              <p:nvPr/>
            </p:nvSpPr>
            <p:spPr>
              <a:xfrm>
                <a:off x="2007314" y="2314582"/>
                <a:ext cx="383438" cy="307777"/>
              </a:xfrm>
              <a:prstGeom prst="rect">
                <a:avLst/>
              </a:prstGeom>
              <a:noFill/>
            </p:spPr>
            <p:txBody>
              <a:bodyPr wrap="none" lIns="91440" tIns="45720" rIns="91440" bIns="45720">
                <a:spAutoFit/>
              </a:bodyPr>
              <a:lstStyle/>
              <a:p>
                <a:r>
                  <a:rPr lang="en-US" sz="1400" b="1" cap="none" spc="0" dirty="0">
                    <a:ln w="0">
                      <a:noFill/>
                    </a:ln>
                    <a:solidFill>
                      <a:schemeClr val="bg1"/>
                    </a:solidFill>
                    <a:latin typeface="Open Sans" panose="020B0606030504020204" pitchFamily="34" charset="0"/>
                  </a:rPr>
                  <a:t>23</a:t>
                </a:r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894396" y="1335217"/>
              <a:ext cx="106202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e-IN" i="1" dirty="0"/>
                <a:t>మోటారు నైపుణ్యాలు, భాష, అవగాహన మరియు సామాజిక నైపుణ్యాలలో జాప్యాలు అభివృద్ధి ఆలస్యం యొక్క ప్రారంభ సూచికలు</a:t>
              </a:r>
              <a:r>
                <a:rPr lang="en-GB" i="1" dirty="0"/>
                <a:t>.</a:t>
              </a:r>
              <a:endParaRPr lang="en-US" i="1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85274" y="4798496"/>
              <a:ext cx="9716417" cy="156966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te-IN" sz="1600" b="1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గమనిక: ప్రతి </a:t>
              </a:r>
              <a:r>
                <a:rPr lang="en-US" sz="1600" b="1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SLD  </a:t>
              </a:r>
              <a:r>
                <a:rPr lang="te-IN" sz="1600" b="1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Open Sans" panose="020B0606030504020204" pitchFamily="34" charset="0"/>
                  <a:cs typeface="Open Sans" panose="020B0606030504020204" pitchFamily="34" charset="0"/>
                </a:rPr>
                <a:t>ఉన్న పిల్లవాడు ఈ లక్షణాలన్నింటినీ చూపించడంలేడు. అయితే, ప్రతి ఒక్కరి దగ్గర కొంతమంది లక్షణాల సమూహం కనిపిస్తుంది.</a:t>
              </a:r>
              <a:endParaRPr lang="en-GB" sz="1600" b="1" dirty="0">
                <a:solidFill>
                  <a:schemeClr val="tx1">
                    <a:lumMod val="50000"/>
                    <a:lumOff val="50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algn="ctr"/>
              <a:endParaRPr lang="en-GB" sz="1600" b="1" dirty="0">
                <a:solidFill>
                  <a:schemeClr val="tx1">
                    <a:lumMod val="50000"/>
                    <a:lumOff val="50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pPr algn="ctr"/>
              <a:r>
                <a:rPr lang="te-IN" sz="1600" i="1" dirty="0"/>
                <a:t>మూడు </a:t>
              </a:r>
              <a:r>
                <a:rPr lang="en-US" sz="1600" i="1" dirty="0"/>
                <a:t>R</a:t>
              </a:r>
              <a:r>
                <a:rPr lang="te-IN" sz="1600" i="1" dirty="0"/>
                <a:t>లు (3</a:t>
              </a:r>
              <a:r>
                <a:rPr lang="en-US" sz="1600" i="1" dirty="0"/>
                <a:t>Rs) </a:t>
              </a:r>
              <a:r>
                <a:rPr lang="te-IN" sz="1600" i="1" dirty="0"/>
                <a:t>అనేవి పాఠశాలలో బోధించే ప్రాథమిక నైపుణ్యాలు: చదవడం, రాయడం, అంకెలు / లెక్కలు.</a:t>
              </a:r>
            </a:p>
            <a:p>
              <a:pPr algn="ctr"/>
              <a:r>
                <a:rPr lang="te-IN" sz="1600" i="1" dirty="0"/>
                <a:t>పిల్లలు జీవవైజ్ఞానికంగా సిద్ధం కాని సమయంలోనే 3</a:t>
              </a:r>
              <a:r>
                <a:rPr lang="en-US" sz="1600" i="1" dirty="0"/>
                <a:t>R</a:t>
              </a:r>
              <a:r>
                <a:rPr lang="te-IN" sz="1600" i="1" dirty="0"/>
                <a:t>లు బోధించడం ప్రయోజనం లేకపోవడమే కాకుండా, భావోద్వేగపరంగా కూడా హానికరం. ఎందుకంటే అది పిల్లవాడి ఆత్మగౌరవాన్ని తగ్గిస్తుంది.</a:t>
              </a:r>
              <a:endPara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pic>
          <p:nvPicPr>
            <p:cNvPr id="30" name="Picture 29" descr="ND Logo + Tag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87526" y="6083969"/>
              <a:ext cx="1219200" cy="5371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36719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1550</TotalTime>
  <Words>1443</Words>
  <Application>Microsoft Office PowerPoint</Application>
  <PresentationFormat>Widescreen</PresentationFormat>
  <Paragraphs>222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Calibri Light</vt:lpstr>
      <vt:lpstr>Gautami</vt:lpstr>
      <vt:lpstr>Impact</vt:lpstr>
      <vt:lpstr>ITC Kabel Std Book</vt:lpstr>
      <vt:lpstr>Open Sans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పిల్లవాడి మానసిక అభివృద్ధి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SlideModel.com</dc:title>
  <dc:creator>Julian</dc:creator>
  <cp:lastModifiedBy>vyshnavkanaparthi@gmail.com</cp:lastModifiedBy>
  <cp:revision>201</cp:revision>
  <dcterms:created xsi:type="dcterms:W3CDTF">2018-07-11T09:37:00Z</dcterms:created>
  <dcterms:modified xsi:type="dcterms:W3CDTF">2025-09-17T12:38:55Z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257636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S8.2.2</vt:lpwstr>
  </property>
</Properties>
</file>